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8" r:id="rId3"/>
    <p:sldId id="256" r:id="rId4"/>
    <p:sldId id="392" r:id="rId5"/>
    <p:sldId id="332" r:id="rId6"/>
    <p:sldId id="352" r:id="rId7"/>
    <p:sldId id="333" r:id="rId8"/>
    <p:sldId id="259" r:id="rId9"/>
    <p:sldId id="260" r:id="rId10"/>
    <p:sldId id="261" r:id="rId11"/>
    <p:sldId id="329" r:id="rId12"/>
    <p:sldId id="330" r:id="rId13"/>
    <p:sldId id="331" r:id="rId14"/>
    <p:sldId id="325" r:id="rId15"/>
    <p:sldId id="315" r:id="rId16"/>
    <p:sldId id="293" r:id="rId17"/>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2C0"/>
    <a:srgbClr val="2007B9"/>
    <a:srgbClr val="37F82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15245" autoAdjust="0"/>
    <p:restoredTop sz="47000" autoAdjust="0"/>
  </p:normalViewPr>
  <p:slideViewPr>
    <p:cSldViewPr>
      <p:cViewPr varScale="1">
        <p:scale>
          <a:sx n="41" d="100"/>
          <a:sy n="41" d="100"/>
        </p:scale>
        <p:origin x="-221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n-US"/>
          </a:p>
        </p:txBody>
      </p:sp>
      <p:sp>
        <p:nvSpPr>
          <p:cNvPr id="3" name="Date Placehold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8F69E980-4492-4930-97FE-5C9A80890663}" type="datetimeFigureOut">
              <a:rPr lang="en-US" smtClean="0"/>
              <a:pPr/>
              <a:t>5/20/2010</a:t>
            </a:fld>
            <a:endParaRPr lang="en-US"/>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en-US"/>
          </a:p>
        </p:txBody>
      </p:sp>
      <p:sp>
        <p:nvSpPr>
          <p:cNvPr id="5" name="Notes Placeholder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en-US"/>
          </a:p>
        </p:txBody>
      </p:sp>
      <p:sp>
        <p:nvSpPr>
          <p:cNvPr id="7" name="Slide Number Placehold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EC6562A9-B8DA-40A9-87D2-0A6737E0908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a:lnSpc>
                <a:spcPct val="102000"/>
              </a:lnSpc>
              <a:spcBef>
                <a:spcPct val="0"/>
              </a:spcBef>
              <a:tabLst>
                <a:tab pos="784128" algn="l"/>
                <a:tab pos="1568257" algn="l"/>
                <a:tab pos="2352385" algn="l"/>
                <a:tab pos="3136514" algn="l"/>
                <a:tab pos="3920642" algn="l"/>
                <a:tab pos="4704771" algn="l"/>
                <a:tab pos="5488899" algn="l"/>
                <a:tab pos="6273028" algn="l"/>
              </a:tabLst>
            </a:pPr>
            <a:r>
              <a:rPr lang="de-DE" b="1" i="1" dirty="0" smtClean="0">
                <a:latin typeface="Calibri" pitchFamily="32" charset="0"/>
                <a:ea typeface="MS PGothic" charset="-128"/>
              </a:rPr>
              <a:t>Guidance to Trainers:</a:t>
            </a:r>
          </a:p>
          <a:p>
            <a:pPr>
              <a:lnSpc>
                <a:spcPct val="102000"/>
              </a:lnSpc>
              <a:spcBef>
                <a:spcPct val="0"/>
              </a:spcBef>
              <a:tabLst>
                <a:tab pos="784128" algn="l"/>
                <a:tab pos="1568257" algn="l"/>
                <a:tab pos="2352385" algn="l"/>
                <a:tab pos="3136514" algn="l"/>
                <a:tab pos="3920642" algn="l"/>
                <a:tab pos="4704771" algn="l"/>
                <a:tab pos="5488899" algn="l"/>
                <a:tab pos="6273028" algn="l"/>
              </a:tabLst>
            </a:pPr>
            <a:endParaRPr lang="de-DE" b="1" i="1" dirty="0" smtClean="0">
              <a:latin typeface="Calibri" pitchFamily="32" charset="0"/>
              <a:ea typeface="MS PGothic" charset="-128"/>
            </a:endParaRPr>
          </a:p>
          <a:p>
            <a:pPr>
              <a:lnSpc>
                <a:spcPct val="102000"/>
              </a:lnSpc>
              <a:spcBef>
                <a:spcPct val="0"/>
              </a:spcBef>
              <a:tabLst>
                <a:tab pos="784128" algn="l"/>
                <a:tab pos="1568257" algn="l"/>
                <a:tab pos="2352385" algn="l"/>
                <a:tab pos="3136514" algn="l"/>
                <a:tab pos="3920642" algn="l"/>
                <a:tab pos="4704771" algn="l"/>
                <a:tab pos="5488899" algn="l"/>
                <a:tab pos="6273028" algn="l"/>
              </a:tabLst>
            </a:pPr>
            <a:r>
              <a:rPr lang="de-DE" i="1" dirty="0" smtClean="0">
                <a:latin typeface="Calibri" pitchFamily="32" charset="0"/>
                <a:ea typeface="Calibri" pitchFamily="32" charset="0"/>
                <a:cs typeface="Calibri" pitchFamily="32" charset="0"/>
              </a:rPr>
              <a:t>Before begining, verify</a:t>
            </a:r>
            <a:r>
              <a:rPr lang="de-DE" i="1" baseline="0" dirty="0" smtClean="0">
                <a:latin typeface="Calibri" pitchFamily="32" charset="0"/>
                <a:ea typeface="Calibri" pitchFamily="32" charset="0"/>
                <a:cs typeface="Calibri" pitchFamily="32" charset="0"/>
              </a:rPr>
              <a:t> that you have all necessary items:</a:t>
            </a:r>
          </a:p>
          <a:p>
            <a:pPr marL="247620" indent="-247620">
              <a:lnSpc>
                <a:spcPct val="102000"/>
              </a:lnSpc>
              <a:spcBef>
                <a:spcPct val="0"/>
              </a:spcBef>
              <a:buAutoNum type="arabicPeriod"/>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Your PowerPoint</a:t>
            </a:r>
          </a:p>
          <a:p>
            <a:pPr marL="247620" indent="-247620">
              <a:lnSpc>
                <a:spcPct val="102000"/>
              </a:lnSpc>
              <a:spcBef>
                <a:spcPct val="0"/>
              </a:spcBef>
              <a:buAutoNum type="arabicPeriod"/>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Laptop or desktop computer or any other intrument to run PowerPoint</a:t>
            </a:r>
          </a:p>
          <a:p>
            <a:pPr marL="247620" indent="-247620">
              <a:lnSpc>
                <a:spcPct val="102000"/>
              </a:lnSpc>
              <a:spcBef>
                <a:spcPct val="0"/>
              </a:spcBef>
              <a:buAutoNum type="arabicPeriod"/>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Projector </a:t>
            </a:r>
          </a:p>
          <a:p>
            <a:pPr marL="247620" indent="-247620">
              <a:lnSpc>
                <a:spcPct val="102000"/>
              </a:lnSpc>
              <a:spcBef>
                <a:spcPct val="0"/>
              </a:spcBef>
              <a:buAutoNum type="arabicPeriod"/>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Projector screen or white wall</a:t>
            </a:r>
          </a:p>
          <a:p>
            <a:pPr marL="247620" indent="-247620">
              <a:lnSpc>
                <a:spcPct val="102000"/>
              </a:lnSpc>
              <a:spcBef>
                <a:spcPct val="0"/>
              </a:spcBef>
              <a:buAutoNum type="arabicPeriod"/>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White Board</a:t>
            </a:r>
          </a:p>
          <a:p>
            <a:pPr marL="247620" indent="-247620">
              <a:lnSpc>
                <a:spcPct val="102000"/>
              </a:lnSpc>
              <a:spcBef>
                <a:spcPct val="0"/>
              </a:spcBef>
              <a:buAutoNum type="arabicPeriod"/>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White Board marker pens (make sure they are not permanent marker pens) in alteast  three colors: black, green, red.</a:t>
            </a:r>
          </a:p>
          <a:p>
            <a:pPr marL="247620" indent="-247620">
              <a:lnSpc>
                <a:spcPct val="102000"/>
              </a:lnSpc>
              <a:spcBef>
                <a:spcPct val="0"/>
              </a:spcBef>
              <a:buAutoNum type="arabicPeriod"/>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Optional:  A2 or A1 paper sheet holder</a:t>
            </a:r>
          </a:p>
          <a:p>
            <a:pPr marL="247620" indent="-247620">
              <a:lnSpc>
                <a:spcPct val="102000"/>
              </a:lnSpc>
              <a:spcBef>
                <a:spcPct val="0"/>
              </a:spcBef>
              <a:buAutoNum type="arabicPeriod"/>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Fine Marker pens for paper sheet  in alteast  three colors: black, green, red.</a:t>
            </a: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endParaRPr lang="de-DE" i="1" dirty="0" smtClean="0">
              <a:latin typeface="Calibri" pitchFamily="32" charset="0"/>
              <a:ea typeface="Calibri" pitchFamily="32" charset="0"/>
              <a:cs typeface="Calibri" pitchFamily="32" charset="0"/>
            </a:endParaRP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endParaRPr lang="de-DE" i="1" dirty="0" smtClean="0">
              <a:latin typeface="Calibri" pitchFamily="32" charset="0"/>
              <a:ea typeface="Calibri" pitchFamily="32" charset="0"/>
              <a:cs typeface="Calibri" pitchFamily="32" charset="0"/>
            </a:endParaRP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r>
              <a:rPr lang="de-DE" b="1" i="1" dirty="0" smtClean="0">
                <a:latin typeface="Calibri" pitchFamily="32" charset="0"/>
                <a:ea typeface="Calibri" pitchFamily="32" charset="0"/>
                <a:cs typeface="Calibri" pitchFamily="32" charset="0"/>
              </a:rPr>
              <a:t>Most important:</a:t>
            </a: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r>
              <a:rPr lang="de-DE" i="1" dirty="0" smtClean="0">
                <a:latin typeface="Calibri" pitchFamily="32" charset="0"/>
                <a:ea typeface="Calibri" pitchFamily="32" charset="0"/>
                <a:cs typeface="Calibri" pitchFamily="32" charset="0"/>
              </a:rPr>
              <a:t>Before begining training make sure that you have read all the slides and have done sufficient</a:t>
            </a:r>
            <a:r>
              <a:rPr lang="de-DE" i="1" baseline="0" dirty="0" smtClean="0">
                <a:latin typeface="Calibri" pitchFamily="32" charset="0"/>
                <a:ea typeface="Calibri" pitchFamily="32" charset="0"/>
                <a:cs typeface="Calibri" pitchFamily="32" charset="0"/>
              </a:rPr>
              <a:t> pratice to deliver the training.</a:t>
            </a: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endParaRPr lang="de-DE" i="1" baseline="0" dirty="0" smtClean="0">
              <a:latin typeface="Calibri" pitchFamily="32" charset="0"/>
              <a:ea typeface="Calibri" pitchFamily="32" charset="0"/>
              <a:cs typeface="Calibri" pitchFamily="32" charset="0"/>
            </a:endParaRP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Annex A in ISO 14001: 2004 provides sufficient guidance to implement and also to prepare for a training program.</a:t>
            </a: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endParaRPr lang="de-DE" i="1" baseline="0" dirty="0" smtClean="0">
              <a:latin typeface="Calibri" pitchFamily="32" charset="0"/>
              <a:ea typeface="Calibri" pitchFamily="32" charset="0"/>
              <a:cs typeface="Calibri" pitchFamily="32" charset="0"/>
            </a:endParaRPr>
          </a:p>
          <a:p>
            <a:pPr marL="247620" indent="-247620">
              <a:lnSpc>
                <a:spcPct val="102000"/>
              </a:lnSpc>
              <a:spcBef>
                <a:spcPct val="0"/>
              </a:spcBef>
              <a:tabLst>
                <a:tab pos="784128" algn="l"/>
                <a:tab pos="1568257" algn="l"/>
                <a:tab pos="2352385" algn="l"/>
                <a:tab pos="3136514" algn="l"/>
                <a:tab pos="3920642" algn="l"/>
                <a:tab pos="4704771" algn="l"/>
                <a:tab pos="5488899" algn="l"/>
                <a:tab pos="6273028" algn="l"/>
              </a:tabLst>
            </a:pPr>
            <a:r>
              <a:rPr lang="de-DE" i="1" baseline="0" dirty="0" smtClean="0">
                <a:latin typeface="Calibri" pitchFamily="32" charset="0"/>
                <a:ea typeface="Calibri" pitchFamily="32" charset="0"/>
                <a:cs typeface="Calibri" pitchFamily="32" charset="0"/>
              </a:rPr>
              <a:t>Practice training with trainer notes given in these slides.</a:t>
            </a:r>
            <a:endParaRPr lang="de-DE" i="1" dirty="0" smtClean="0">
              <a:latin typeface="Calibri" pitchFamily="32" charset="0"/>
              <a:ea typeface="Calibri" pitchFamily="32" charset="0"/>
              <a:cs typeface="Calibri" pitchFamily="32" charset="0"/>
            </a:endParaRPr>
          </a:p>
        </p:txBody>
      </p:sp>
      <p:sp>
        <p:nvSpPr>
          <p:cNvPr id="4" name="Slide Number Placeholder 3"/>
          <p:cNvSpPr>
            <a:spLocks noGrp="1"/>
          </p:cNvSpPr>
          <p:nvPr>
            <p:ph type="sldNum" sz="quarter" idx="10"/>
          </p:nvPr>
        </p:nvSpPr>
        <p:spPr/>
        <p:txBody>
          <a:bodyPr/>
          <a:lstStyle/>
          <a:p>
            <a:fld id="{EC6562A9-B8DA-40A9-87D2-0A6737E09084}"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ISO’s direct involvement in environmental management stemmed from an intensive consultation process, carried out within the framework of a Strategic Advisory Group on Environment (SAGE), set up in 1991, in which 20 countries, 11 international organizations and more than 100 environmental experts participated in defining the basic requirements of a new approach to environment-related standards.</a:t>
            </a:r>
          </a:p>
          <a:p>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the same time implementation started in many organizations.</a:t>
            </a:r>
          </a:p>
          <a:p>
            <a:r>
              <a:rPr lang="en-US" dirty="0" smtClean="0"/>
              <a:t>(1992) British navy published JSP 418: The </a:t>
            </a:r>
            <a:r>
              <a:rPr lang="en-US" dirty="0" err="1" smtClean="0"/>
              <a:t>MoD</a:t>
            </a:r>
            <a:r>
              <a:rPr lang="en-US" dirty="0" smtClean="0"/>
              <a:t> Environment Manual to help provide policy guidance on environmental issues.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January 1993, ISO created Technical Committee TC 207 which was entrusted</a:t>
            </a:r>
            <a:r>
              <a:rPr lang="en-US" baseline="0" dirty="0" smtClean="0"/>
              <a:t> the </a:t>
            </a:r>
            <a:r>
              <a:rPr lang="en-US" dirty="0" smtClean="0"/>
              <a:t>responsibility</a:t>
            </a:r>
            <a:r>
              <a:rPr lang="en-US" baseline="0" dirty="0" smtClean="0"/>
              <a:t> to </a:t>
            </a:r>
            <a:r>
              <a:rPr lang="en-US" dirty="0" smtClean="0"/>
              <a:t>create </a:t>
            </a:r>
            <a:r>
              <a:rPr lang="en-US" baseline="0" dirty="0" smtClean="0"/>
              <a:t>an International Standard on Environmental Management</a:t>
            </a:r>
            <a:endParaRPr lang="en-US" dirty="0" smtClean="0"/>
          </a:p>
          <a:p>
            <a:endParaRPr lang="en-US" dirty="0" smtClean="0"/>
          </a:p>
          <a:p>
            <a:r>
              <a:rPr lang="en-US" dirty="0" smtClean="0"/>
              <a:t>The 1996 edition of ISO 14000 was actually adoption of BS 7750 which was released in 1992.</a:t>
            </a:r>
          </a:p>
          <a:p>
            <a:endParaRPr lang="en-US" dirty="0" smtClean="0"/>
          </a:p>
          <a:p>
            <a:r>
              <a:rPr lang="en-US" dirty="0" smtClean="0"/>
              <a:t>In 2004,</a:t>
            </a:r>
            <a:r>
              <a:rPr lang="en-US" baseline="0" dirty="0" smtClean="0"/>
              <a:t> ISO 14000 series was revised.</a:t>
            </a:r>
          </a:p>
          <a:p>
            <a:r>
              <a:rPr lang="en-US" baseline="0" dirty="0" smtClean="0"/>
              <a:t>Now we will see ISO 14000 family</a:t>
            </a:r>
          </a:p>
          <a:p>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ISO 14000 series consists</a:t>
            </a:r>
            <a:r>
              <a:rPr lang="en-US" baseline="0" dirty="0" smtClean="0"/>
              <a:t> of following standards:</a:t>
            </a:r>
            <a:endParaRPr lang="en-US" dirty="0" smtClean="0"/>
          </a:p>
          <a:p>
            <a:endParaRPr lang="en-US" dirty="0" smtClean="0"/>
          </a:p>
          <a:p>
            <a:r>
              <a:rPr lang="en-US" dirty="0" smtClean="0"/>
              <a:t>ISO 14001 Environmental management systems—Requirements with guidance for use</a:t>
            </a:r>
          </a:p>
          <a:p>
            <a:r>
              <a:rPr lang="en-US" dirty="0" smtClean="0"/>
              <a:t>ISO 14004 Environmental management systems—General guidelines on principles, systems and support techniques</a:t>
            </a:r>
          </a:p>
          <a:p>
            <a:r>
              <a:rPr lang="en-US" dirty="0" smtClean="0"/>
              <a:t>ISO 14015 Environmental assessment of sites and organizations</a:t>
            </a:r>
          </a:p>
          <a:p>
            <a:r>
              <a:rPr lang="en-US" dirty="0" smtClean="0"/>
              <a:t>ISO 14020 series (14020 to 14025) Environmental labels and declarations</a:t>
            </a:r>
          </a:p>
          <a:p>
            <a:r>
              <a:rPr lang="en-US" dirty="0" smtClean="0"/>
              <a:t>ISO 14031 Environmental performance evaluation—Guidelines</a:t>
            </a:r>
          </a:p>
          <a:p>
            <a:r>
              <a:rPr lang="en-US" dirty="0" smtClean="0"/>
              <a:t>ISO/TR 14040 series (14040 to 14049), Life Cycle Assessment, LCA, discusses pre-production planning and environment goal setting.</a:t>
            </a:r>
          </a:p>
          <a:p>
            <a:r>
              <a:rPr lang="en-US" dirty="0" smtClean="0"/>
              <a:t>ISO 14050 terms and definitions.</a:t>
            </a:r>
          </a:p>
          <a:p>
            <a:r>
              <a:rPr lang="en-US" dirty="0" smtClean="0"/>
              <a:t>ISO/TR 14061</a:t>
            </a:r>
            <a:r>
              <a:rPr lang="en-US" baseline="0" dirty="0" smtClean="0"/>
              <a:t> Information to assist forestry organizations in the use of EMS standards ISO 14001 and ISO 14004</a:t>
            </a:r>
            <a:endParaRPr lang="en-US" dirty="0" smtClean="0"/>
          </a:p>
          <a:p>
            <a:r>
              <a:rPr lang="en-US" dirty="0" smtClean="0"/>
              <a:t>ISO 14062 discusses making improvements to environmental impact goals.</a:t>
            </a:r>
          </a:p>
          <a:p>
            <a:r>
              <a:rPr lang="en-US" dirty="0" smtClean="0"/>
              <a:t>ISO 14063 Environmental communication—Guidelines and examples</a:t>
            </a:r>
          </a:p>
          <a:p>
            <a:r>
              <a:rPr lang="en-US" dirty="0" smtClean="0"/>
              <a:t>ISO 14064 Measuring, quantifying, and reducing Greenhouse Gas emissions.</a:t>
            </a:r>
          </a:p>
          <a:p>
            <a:r>
              <a:rPr lang="en-US" dirty="0" smtClean="0"/>
              <a:t>ISO 19011 which specifies one audit protocol for both 14000 and 9000 series standards together. This replaces ISO 14010, 14011, 14012.</a:t>
            </a:r>
          </a:p>
          <a:p>
            <a:endParaRPr lang="en-US" dirty="0" smtClean="0"/>
          </a:p>
          <a:p>
            <a:r>
              <a:rPr lang="en-US" dirty="0" smtClean="0"/>
              <a:t>Some standards</a:t>
            </a:r>
            <a:r>
              <a:rPr lang="en-US" baseline="0" dirty="0" smtClean="0"/>
              <a:t> have status of “Technical Reports - TR”.</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you search</a:t>
            </a:r>
            <a:r>
              <a:rPr lang="en-US" baseline="0" dirty="0" smtClean="0"/>
              <a:t> INTERNET for EMS</a:t>
            </a:r>
          </a:p>
          <a:p>
            <a:endParaRPr lang="en-US" baseline="0" dirty="0" smtClean="0"/>
          </a:p>
          <a:p>
            <a:r>
              <a:rPr lang="en-US" baseline="0" dirty="0" smtClean="0"/>
              <a:t>Search engine will throw sites with “Emergency Medical Services” </a:t>
            </a:r>
          </a:p>
          <a:p>
            <a:endParaRPr lang="en-US" baseline="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EC6562A9-B8DA-40A9-87D2-0A6737E09084}"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Ask Participants to ask questions</a:t>
            </a:r>
          </a:p>
          <a:p>
            <a:r>
              <a:rPr lang="en-US" dirty="0" smtClean="0"/>
              <a:t>Give them some time</a:t>
            </a:r>
          </a:p>
          <a:p>
            <a:r>
              <a:rPr lang="en-US" dirty="0" smtClean="0"/>
              <a:t>If possible</a:t>
            </a:r>
            <a:r>
              <a:rPr lang="en-US" baseline="0" dirty="0" smtClean="0"/>
              <a:t> ask few participants if they have any doubt</a:t>
            </a:r>
          </a:p>
          <a:p>
            <a:r>
              <a:rPr lang="en-US" baseline="0" dirty="0" smtClean="0"/>
              <a:t>Reply politely</a:t>
            </a:r>
          </a:p>
          <a:p>
            <a:r>
              <a:rPr lang="en-US" baseline="0" dirty="0" smtClean="0"/>
              <a:t>After responding all queries and move to next slide</a:t>
            </a:r>
            <a:endParaRPr lang="en-US" dirty="0" smtClean="0"/>
          </a:p>
          <a:p>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spcBef>
                <a:spcPts val="487"/>
              </a:spcBef>
              <a:tabLst>
                <a:tab pos="0" algn="l"/>
                <a:tab pos="484922" algn="l"/>
                <a:tab pos="971563" algn="l"/>
                <a:tab pos="1458204" algn="l"/>
                <a:tab pos="1944846" algn="l"/>
                <a:tab pos="2431486" algn="l"/>
                <a:tab pos="2918128" algn="l"/>
                <a:tab pos="3404768" algn="l"/>
                <a:tab pos="3891410" algn="l"/>
                <a:tab pos="4378051" algn="l"/>
                <a:tab pos="4864692" algn="l"/>
                <a:tab pos="5351333" algn="l"/>
                <a:tab pos="5837975" algn="l"/>
                <a:tab pos="6324615" algn="l"/>
                <a:tab pos="6811257" algn="l"/>
                <a:tab pos="7297898" algn="l"/>
                <a:tab pos="7784539" algn="l"/>
                <a:tab pos="8271180" algn="l"/>
                <a:tab pos="8757821" algn="l"/>
                <a:tab pos="9244462" algn="l"/>
                <a:tab pos="9731104" algn="l"/>
              </a:tabLst>
            </a:pPr>
            <a:r>
              <a:rPr lang="en-US" dirty="0" smtClean="0">
                <a:latin typeface="Arial" charset="0"/>
                <a:ea typeface="MS PGothic" charset="-128"/>
              </a:rPr>
              <a:t>Ice Breakers can be an effective way of starting a training session or team-building event. As interactive and often fun sessions run before the main proceedings, they help people get to know each other and buy into the purpose of the event.</a:t>
            </a:r>
          </a:p>
          <a:p>
            <a:pPr>
              <a:spcBef>
                <a:spcPts val="487"/>
              </a:spcBef>
              <a:tabLst>
                <a:tab pos="0" algn="l"/>
                <a:tab pos="484922" algn="l"/>
                <a:tab pos="971563" algn="l"/>
                <a:tab pos="1458204" algn="l"/>
                <a:tab pos="1944846" algn="l"/>
                <a:tab pos="2431486" algn="l"/>
                <a:tab pos="2918128" algn="l"/>
                <a:tab pos="3404768" algn="l"/>
                <a:tab pos="3891410" algn="l"/>
                <a:tab pos="4378051" algn="l"/>
                <a:tab pos="4864692" algn="l"/>
                <a:tab pos="5351333" algn="l"/>
                <a:tab pos="5837975" algn="l"/>
                <a:tab pos="6324615" algn="l"/>
                <a:tab pos="6811257" algn="l"/>
                <a:tab pos="7297898" algn="l"/>
                <a:tab pos="7784539" algn="l"/>
                <a:tab pos="8271180" algn="l"/>
                <a:tab pos="8757821" algn="l"/>
                <a:tab pos="9244462" algn="l"/>
                <a:tab pos="9731104" algn="l"/>
              </a:tabLst>
            </a:pPr>
            <a:endParaRPr lang="en-US" dirty="0" smtClean="0">
              <a:latin typeface="Arial" charset="0"/>
              <a:ea typeface="MS PGothic" charset="-128"/>
            </a:endParaRPr>
          </a:p>
          <a:p>
            <a:pPr>
              <a:spcBef>
                <a:spcPts val="487"/>
              </a:spcBef>
              <a:tabLst>
                <a:tab pos="0" algn="l"/>
                <a:tab pos="484922" algn="l"/>
                <a:tab pos="971563" algn="l"/>
                <a:tab pos="1458204" algn="l"/>
                <a:tab pos="1944846" algn="l"/>
                <a:tab pos="2431486" algn="l"/>
                <a:tab pos="2918128" algn="l"/>
                <a:tab pos="3404768" algn="l"/>
                <a:tab pos="3891410" algn="l"/>
                <a:tab pos="4378051" algn="l"/>
                <a:tab pos="4864692" algn="l"/>
                <a:tab pos="5351333" algn="l"/>
                <a:tab pos="5837975" algn="l"/>
                <a:tab pos="6324615" algn="l"/>
                <a:tab pos="6811257" algn="l"/>
                <a:tab pos="7297898" algn="l"/>
                <a:tab pos="7784539" algn="l"/>
                <a:tab pos="8271180" algn="l"/>
                <a:tab pos="8757821" algn="l"/>
                <a:tab pos="9244462" algn="l"/>
                <a:tab pos="9731104" algn="l"/>
              </a:tabLst>
            </a:pPr>
            <a:r>
              <a:rPr lang="en-US" i="1" dirty="0" smtClean="0">
                <a:latin typeface="Arial" charset="0"/>
                <a:ea typeface="MS PGothic" charset="-128"/>
              </a:rPr>
              <a:t>More ice breaking</a:t>
            </a:r>
            <a:r>
              <a:rPr lang="en-US" i="1" baseline="0" dirty="0" smtClean="0">
                <a:latin typeface="Arial" charset="0"/>
                <a:ea typeface="MS PGothic" charset="-128"/>
              </a:rPr>
              <a:t> techniques are available in our train the trainer kit</a:t>
            </a:r>
            <a:r>
              <a:rPr lang="en-US" i="1" dirty="0" smtClean="0">
                <a:latin typeface="Arial" charset="0"/>
                <a:ea typeface="MS PGothic" charset="-128"/>
              </a:rPr>
              <a:t>.</a:t>
            </a:r>
          </a:p>
        </p:txBody>
      </p:sp>
      <p:sp>
        <p:nvSpPr>
          <p:cNvPr id="4" name="Slide Number Placeholder 3"/>
          <p:cNvSpPr>
            <a:spLocks noGrp="1"/>
          </p:cNvSpPr>
          <p:nvPr>
            <p:ph type="sldNum" sz="quarter" idx="10"/>
          </p:nvPr>
        </p:nvSpPr>
        <p:spPr/>
        <p:txBody>
          <a:bodyPr/>
          <a:lstStyle/>
          <a:p>
            <a:fld id="{EC6562A9-B8DA-40A9-87D2-0A6737E0908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93000"/>
              </a:lnSpc>
              <a:spcBef>
                <a:spcPct val="0"/>
              </a:spcBef>
              <a:tabLst>
                <a:tab pos="0" algn="l"/>
                <a:tab pos="484922" algn="l"/>
                <a:tab pos="971563" algn="l"/>
                <a:tab pos="1458204" algn="l"/>
                <a:tab pos="1944846" algn="l"/>
                <a:tab pos="2431486" algn="l"/>
                <a:tab pos="2918128" algn="l"/>
                <a:tab pos="3404768" algn="l"/>
                <a:tab pos="3891410" algn="l"/>
                <a:tab pos="4378051" algn="l"/>
                <a:tab pos="4864692" algn="l"/>
                <a:tab pos="5351333" algn="l"/>
                <a:tab pos="5837975" algn="l"/>
                <a:tab pos="6324615" algn="l"/>
                <a:tab pos="6811257" algn="l"/>
                <a:tab pos="7297898" algn="l"/>
                <a:tab pos="7784539" algn="l"/>
                <a:tab pos="8271180" algn="l"/>
                <a:tab pos="8757821" algn="l"/>
                <a:tab pos="9244462" algn="l"/>
                <a:tab pos="9731104" algn="l"/>
              </a:tabLst>
            </a:pPr>
            <a:r>
              <a:rPr lang="en-US" u="sng" dirty="0" smtClean="0">
                <a:latin typeface="Arial" charset="0"/>
                <a:ea typeface="MS PGothic" charset="-128"/>
              </a:rPr>
              <a:t>Today's agenda...</a:t>
            </a:r>
          </a:p>
          <a:p>
            <a:pPr>
              <a:lnSpc>
                <a:spcPct val="93000"/>
              </a:lnSpc>
              <a:spcBef>
                <a:spcPct val="0"/>
              </a:spcBef>
              <a:tabLst>
                <a:tab pos="0" algn="l"/>
                <a:tab pos="484922" algn="l"/>
                <a:tab pos="971563" algn="l"/>
                <a:tab pos="1458204" algn="l"/>
                <a:tab pos="1944846" algn="l"/>
                <a:tab pos="2431486" algn="l"/>
                <a:tab pos="2918128" algn="l"/>
                <a:tab pos="3404768" algn="l"/>
                <a:tab pos="3891410" algn="l"/>
                <a:tab pos="4378051" algn="l"/>
                <a:tab pos="4864692" algn="l"/>
                <a:tab pos="5351333" algn="l"/>
                <a:tab pos="5837975" algn="l"/>
                <a:tab pos="6324615" algn="l"/>
                <a:tab pos="6811257" algn="l"/>
                <a:tab pos="7297898" algn="l"/>
                <a:tab pos="7784539" algn="l"/>
                <a:tab pos="8271180" algn="l"/>
                <a:tab pos="8757821" algn="l"/>
                <a:tab pos="9244462" algn="l"/>
                <a:tab pos="9731104" algn="l"/>
              </a:tabLst>
            </a:pPr>
            <a:endParaRPr lang="en-US" u="sng" dirty="0" smtClean="0">
              <a:latin typeface="Arial" charset="0"/>
              <a:ea typeface="MS PGothic" charset="-128"/>
            </a:endParaRPr>
          </a:p>
          <a:p>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Before we start ….</a:t>
            </a:r>
          </a:p>
          <a:p>
            <a:endParaRPr lang="en-US" dirty="0" smtClean="0"/>
          </a:p>
          <a:p>
            <a:r>
              <a:rPr lang="en-US" dirty="0" smtClean="0"/>
              <a:t>Commit yourself … </a:t>
            </a:r>
            <a:r>
              <a:rPr lang="en-US" b="1" u="sng" dirty="0" smtClean="0"/>
              <a:t>I WILL</a:t>
            </a:r>
            <a:r>
              <a:rPr lang="en-US" dirty="0" smtClean="0"/>
              <a:t> NEVER</a:t>
            </a:r>
            <a:r>
              <a:rPr lang="en-US" baseline="0" dirty="0" smtClean="0"/>
              <a:t> GIVE UP</a:t>
            </a:r>
          </a:p>
          <a:p>
            <a:endParaRPr lang="en-US" baseline="0" dirty="0" smtClean="0"/>
          </a:p>
        </p:txBody>
      </p:sp>
      <p:sp>
        <p:nvSpPr>
          <p:cNvPr id="4" name="Slide Number Placeholder 3"/>
          <p:cNvSpPr>
            <a:spLocks noGrp="1"/>
          </p:cNvSpPr>
          <p:nvPr>
            <p:ph type="sldNum" sz="quarter" idx="10"/>
          </p:nvPr>
        </p:nvSpPr>
        <p:spPr/>
        <p:txBody>
          <a:bodyPr/>
          <a:lstStyle/>
          <a:p>
            <a:fld id="{EC6562A9-B8DA-40A9-87D2-0A6737E09084}"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Before we begin</a:t>
            </a:r>
            <a:r>
              <a:rPr lang="en-US" baseline="0" dirty="0" smtClean="0"/>
              <a:t> environment management system and how to protect environment, let us first know, </a:t>
            </a:r>
            <a:r>
              <a:rPr lang="en-US" dirty="0" smtClean="0"/>
              <a:t>what is environment?</a:t>
            </a:r>
          </a:p>
          <a:p>
            <a:endParaRPr lang="en-US" dirty="0" smtClean="0"/>
          </a:p>
          <a:p>
            <a:r>
              <a:rPr lang="en-US" dirty="0" smtClean="0"/>
              <a:t>Environment is our surroundings which include …</a:t>
            </a:r>
          </a:p>
          <a:p>
            <a:endParaRPr lang="en-US" dirty="0" smtClean="0"/>
          </a:p>
          <a:p>
            <a:pPr>
              <a:buFont typeface="Arial" pitchFamily="34" charset="0"/>
              <a:buChar char="•"/>
            </a:pPr>
            <a:r>
              <a:rPr lang="en-US" dirty="0" smtClean="0"/>
              <a:t>Natural resources, air, water, land ... Source of water ….. Deep inside the earth … ground water</a:t>
            </a:r>
          </a:p>
          <a:p>
            <a:pPr>
              <a:buFont typeface="Arial" pitchFamily="34" charset="0"/>
              <a:buChar char="•"/>
            </a:pPr>
            <a:r>
              <a:rPr lang="en-US" dirty="0" smtClean="0"/>
              <a:t>Flora, fauna, humans</a:t>
            </a:r>
          </a:p>
          <a:p>
            <a:pPr>
              <a:buFont typeface="Arial" pitchFamily="34" charset="0"/>
              <a:buChar char="•"/>
            </a:pPr>
            <a:r>
              <a:rPr lang="en-US" dirty="0" smtClean="0"/>
              <a:t>Flora is neighborly plants …. Plants of</a:t>
            </a:r>
            <a:r>
              <a:rPr lang="en-US" baseline="0" dirty="0" smtClean="0"/>
              <a:t>  particular country, region or period</a:t>
            </a:r>
            <a:endParaRPr lang="en-US" dirty="0" smtClean="0"/>
          </a:p>
          <a:p>
            <a:pPr>
              <a:buFont typeface="Arial" pitchFamily="34" charset="0"/>
              <a:buChar char="•"/>
            </a:pPr>
            <a:r>
              <a:rPr lang="en-US" dirty="0" smtClean="0"/>
              <a:t>Fauna is neighborly animals … animals of a particular</a:t>
            </a:r>
            <a:r>
              <a:rPr lang="en-US" baseline="0" dirty="0" smtClean="0"/>
              <a:t> region or period</a:t>
            </a:r>
          </a:p>
          <a:p>
            <a:pPr>
              <a:buFont typeface="Arial" pitchFamily="34" charset="0"/>
              <a:buNone/>
            </a:pPr>
            <a:r>
              <a:rPr lang="en-US" baseline="0" dirty="0" smtClean="0"/>
              <a:t>In the dictionary, “country” word is NOT used for fauna like in flora. (discuss with participants) … make it clear here that region includes country as well.</a:t>
            </a:r>
          </a:p>
          <a:p>
            <a:pPr>
              <a:buFont typeface="Arial" pitchFamily="34" charset="0"/>
              <a:buNone/>
            </a:pPr>
            <a:endParaRPr lang="en-US" baseline="0" dirty="0" smtClean="0"/>
          </a:p>
          <a:p>
            <a:pPr>
              <a:buFont typeface="Arial" pitchFamily="34" charset="0"/>
              <a:buChar char="•"/>
            </a:pPr>
            <a:r>
              <a:rPr lang="en-US" baseline="0" dirty="0" smtClean="0"/>
              <a:t>The interaction of these environmental objects with humans.</a:t>
            </a:r>
          </a:p>
          <a:p>
            <a:pPr>
              <a:buFont typeface="Arial" pitchFamily="34" charset="0"/>
              <a:buNone/>
            </a:pPr>
            <a:endParaRPr lang="en-US" baseline="0" dirty="0" smtClean="0"/>
          </a:p>
          <a:p>
            <a:pPr>
              <a:buFont typeface="Arial" pitchFamily="34" charset="0"/>
              <a:buNone/>
            </a:pPr>
            <a:r>
              <a:rPr lang="en-US" baseline="0" dirty="0" smtClean="0"/>
              <a:t>This interaction is more important …. The interaction of human with other environmental element is also part of environment. So in Environment Management System (EMS), we take care of even the smallest impact on environment that even affects interaction between human and other environmental elements.</a:t>
            </a:r>
          </a:p>
          <a:p>
            <a:pPr>
              <a:buFont typeface="Arial" pitchFamily="34" charset="0"/>
              <a:buNone/>
            </a:pPr>
            <a:endParaRPr lang="en-US" baseline="0" dirty="0" smtClean="0"/>
          </a:p>
          <a:p>
            <a:pPr>
              <a:buFont typeface="Arial" pitchFamily="34" charset="0"/>
              <a:buNone/>
            </a:pPr>
            <a:r>
              <a:rPr lang="en-US" baseline="0" dirty="0" smtClean="0"/>
              <a:t>In EMS, we extent surroundings from within the organization to global system. And hence neighborly becomes global …</a:t>
            </a:r>
          </a:p>
          <a:p>
            <a:pPr>
              <a:buFont typeface="Arial" pitchFamily="34" charset="0"/>
              <a:buNone/>
            </a:pPr>
            <a:endParaRPr lang="en-US" baseline="0" dirty="0" smtClean="0"/>
          </a:p>
          <a:p>
            <a:pPr>
              <a:buFont typeface="Arial" pitchFamily="34" charset="0"/>
              <a:buNone/>
            </a:pPr>
            <a:r>
              <a:rPr lang="en-US" baseline="0" dirty="0" smtClean="0"/>
              <a:t>If your organization is affecting Flora or fauna or any other region in the globe, you need to take action to mitigate and prevent recurrence and occurrence (if not affected as yet)</a:t>
            </a:r>
          </a:p>
          <a:p>
            <a:pPr>
              <a:buFont typeface="Arial" pitchFamily="34" charset="0"/>
              <a:buNone/>
            </a:pPr>
            <a:endParaRPr lang="en-US" baseline="0" dirty="0" smtClean="0"/>
          </a:p>
          <a:p>
            <a:pPr>
              <a:buFont typeface="Arial" pitchFamily="34" charset="0"/>
              <a:buNone/>
            </a:pPr>
            <a:r>
              <a:rPr lang="en-US" baseline="0" dirty="0" smtClean="0"/>
              <a:t>EMS, Environment management system is all about identifying “</a:t>
            </a:r>
            <a:r>
              <a:rPr lang="en-US" b="1" baseline="0" dirty="0" smtClean="0"/>
              <a:t>environmental aspects</a:t>
            </a:r>
            <a:r>
              <a:rPr lang="en-US" baseline="0" dirty="0" smtClean="0"/>
              <a:t>”, estimating their “</a:t>
            </a:r>
            <a:r>
              <a:rPr lang="en-US" b="1" baseline="0" dirty="0" smtClean="0"/>
              <a:t>impact</a:t>
            </a:r>
            <a:r>
              <a:rPr lang="en-US" baseline="0" dirty="0" smtClean="0"/>
              <a:t>” and taking appropriate </a:t>
            </a:r>
            <a:r>
              <a:rPr lang="en-US" b="1" baseline="0" dirty="0" smtClean="0"/>
              <a:t>measures</a:t>
            </a:r>
            <a:r>
              <a:rPr lang="en-US" baseline="0" dirty="0" smtClean="0"/>
              <a:t> to mitigate impacts.</a:t>
            </a:r>
          </a:p>
          <a:p>
            <a:pPr>
              <a:buFont typeface="Arial" pitchFamily="34" charset="0"/>
              <a:buNone/>
            </a:pPr>
            <a:endParaRPr lang="en-US" baseline="0" dirty="0" smtClean="0"/>
          </a:p>
          <a:p>
            <a:pPr>
              <a:buFont typeface="Arial" pitchFamily="34" charset="0"/>
              <a:buNone/>
            </a:pPr>
            <a:endParaRPr lang="en-US" baseline="0" dirty="0" smtClean="0"/>
          </a:p>
          <a:p>
            <a:pPr>
              <a:buFont typeface="Arial" pitchFamily="34" charset="0"/>
              <a:buNone/>
            </a:pPr>
            <a:endParaRPr lang="en-US" baseline="0" dirty="0" smtClean="0"/>
          </a:p>
          <a:p>
            <a:pPr>
              <a:buFont typeface="Arial" pitchFamily="34" charset="0"/>
              <a:buNone/>
            </a:pPr>
            <a:endParaRPr lang="en-US" baseline="0" dirty="0" smtClean="0"/>
          </a:p>
          <a:p>
            <a:pPr>
              <a:buFont typeface="Arial" pitchFamily="34" charset="0"/>
              <a:buChar char="•"/>
            </a:pP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answer is “YES” to any one of the questions than you need EMS.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benefits listed here are just monetary benefits.</a:t>
            </a:r>
          </a:p>
          <a:p>
            <a:endParaRPr lang="en-US" dirty="0" smtClean="0"/>
          </a:p>
          <a:p>
            <a:r>
              <a:rPr lang="en-US" dirty="0" smtClean="0"/>
              <a:t>Think, what you are leaving behind</a:t>
            </a:r>
            <a:r>
              <a:rPr lang="en-US" baseline="0" dirty="0" smtClean="0"/>
              <a:t> for next generation … your kids … their kids …</a:t>
            </a:r>
          </a:p>
          <a:p>
            <a:endParaRPr lang="en-US" baseline="0" dirty="0" smtClean="0"/>
          </a:p>
          <a:p>
            <a:r>
              <a:rPr lang="en-US" baseline="0" dirty="0" smtClean="0"/>
              <a:t>And those of you who believe in reincarnation, think what you will get when you come back in next life and life thereafter.</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93000"/>
              </a:lnSpc>
              <a:spcBef>
                <a:spcPct val="0"/>
              </a:spcBef>
              <a:tabLst>
                <a:tab pos="0" algn="l"/>
                <a:tab pos="484922" algn="l"/>
                <a:tab pos="971563" algn="l"/>
                <a:tab pos="1458204" algn="l"/>
                <a:tab pos="1944846" algn="l"/>
                <a:tab pos="2431486" algn="l"/>
                <a:tab pos="2918128" algn="l"/>
                <a:tab pos="3404768" algn="l"/>
                <a:tab pos="3891410" algn="l"/>
                <a:tab pos="4378051" algn="l"/>
                <a:tab pos="4864692" algn="l"/>
                <a:tab pos="5351333" algn="l"/>
                <a:tab pos="5837975" algn="l"/>
                <a:tab pos="6324615" algn="l"/>
                <a:tab pos="6811257" algn="l"/>
                <a:tab pos="7297898" algn="l"/>
                <a:tab pos="7784539" algn="l"/>
                <a:tab pos="8271180" algn="l"/>
                <a:tab pos="8757821" algn="l"/>
                <a:tab pos="9244462" algn="l"/>
                <a:tab pos="9731104" algn="l"/>
              </a:tabLst>
            </a:pPr>
            <a:endParaRPr lang="en-US" dirty="0" smtClean="0">
              <a:latin typeface="Arial" charset="0"/>
              <a:cs typeface="Arial Unicode MS" charset="0"/>
            </a:endParaRPr>
          </a:p>
          <a:p>
            <a:r>
              <a:rPr lang="en-US" dirty="0" smtClean="0"/>
              <a:t>Some people still think</a:t>
            </a:r>
            <a:r>
              <a:rPr lang="en-US" baseline="0" dirty="0" smtClean="0"/>
              <a:t> ISO is International Standards Organization …. I have read this in many online forums, online training programs and heard people (including auditors) during our conversations.</a:t>
            </a:r>
          </a:p>
          <a:p>
            <a:endParaRPr lang="en-US" baseline="0" dirty="0" smtClean="0"/>
          </a:p>
          <a:p>
            <a:r>
              <a:rPr lang="en-US" baseline="0" dirty="0" smtClean="0"/>
              <a:t>ISO is not a abbreviation to the organizations name. The name will be different in different languages. So for a global organization there should be a unique meaningful identity.</a:t>
            </a:r>
          </a:p>
          <a:p>
            <a:endParaRPr lang="en-US" baseline="0" dirty="0" smtClean="0"/>
          </a:p>
          <a:p>
            <a:r>
              <a:rPr lang="en-US" baseline="0" dirty="0" smtClean="0"/>
              <a:t>ISO is derived from Greek term ISOS meaning equal. So this suggests that companies certified to a ISO standard is among the equals or at the same level or platform.</a:t>
            </a:r>
          </a:p>
          <a:p>
            <a:endParaRPr lang="en-US" baseline="0" dirty="0" smtClean="0"/>
          </a:p>
          <a:p>
            <a:r>
              <a:rPr lang="en-US" dirty="0" smtClean="0"/>
              <a:t>ISO is famous mainly for ISO 9000 series.</a:t>
            </a:r>
          </a:p>
          <a:p>
            <a:r>
              <a:rPr lang="en-US" dirty="0" smtClean="0"/>
              <a:t>ISO</a:t>
            </a:r>
            <a:r>
              <a:rPr lang="en-US" baseline="0" dirty="0" smtClean="0"/>
              <a:t> 9001 certification is normally called as </a:t>
            </a:r>
            <a:r>
              <a:rPr lang="en-US" sz="1200" kern="1200" baseline="0" dirty="0" smtClean="0">
                <a:solidFill>
                  <a:schemeClr val="tx1"/>
                </a:solidFill>
                <a:latin typeface="+mn-lt"/>
                <a:ea typeface="+mn-ea"/>
                <a:cs typeface="+mn-cs"/>
              </a:rPr>
              <a:t>ISO certification (which is not correct)</a:t>
            </a:r>
          </a:p>
          <a:p>
            <a:endParaRPr lang="en-US" baseline="0" dirty="0" smtClean="0"/>
          </a:p>
          <a:p>
            <a:r>
              <a:rPr lang="en-US" baseline="0" dirty="0" smtClean="0"/>
              <a:t>Note:</a:t>
            </a:r>
          </a:p>
          <a:p>
            <a:r>
              <a:rPr lang="en-US" baseline="0" dirty="0" smtClean="0"/>
              <a:t>Inform about your national body being part of ISO</a:t>
            </a:r>
          </a:p>
          <a:p>
            <a:r>
              <a:rPr lang="en-US" baseline="0" dirty="0" smtClean="0"/>
              <a:t>Like BIS, BSI. ANSI, JIS, etc.</a:t>
            </a:r>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1987 ISO published ISO 9001 on quality management system.</a:t>
            </a:r>
          </a:p>
          <a:p>
            <a:endParaRPr lang="en-US" baseline="0" dirty="0" smtClean="0"/>
          </a:p>
          <a:p>
            <a:r>
              <a:rPr lang="en-US" baseline="0" dirty="0" smtClean="0"/>
              <a:t>In the same year, “Word Commission on environment and development published a report titled “Our Common Future”. </a:t>
            </a:r>
          </a:p>
          <a:p>
            <a:endParaRPr lang="en-US" baseline="0" dirty="0" smtClean="0"/>
          </a:p>
          <a:p>
            <a:r>
              <a:rPr lang="en-US" baseline="0" dirty="0" smtClean="0"/>
              <a:t>This report demanded need for balance between economic growth and environment protection.</a:t>
            </a:r>
          </a:p>
          <a:p>
            <a:endParaRPr lang="en-US" dirty="0"/>
          </a:p>
        </p:txBody>
      </p:sp>
      <p:sp>
        <p:nvSpPr>
          <p:cNvPr id="4" name="Slide Number Placeholder 3"/>
          <p:cNvSpPr>
            <a:spLocks noGrp="1"/>
          </p:cNvSpPr>
          <p:nvPr>
            <p:ph type="sldNum" sz="quarter" idx="10"/>
          </p:nvPr>
        </p:nvSpPr>
        <p:spPr/>
        <p:txBody>
          <a:bodyPr/>
          <a:lstStyle/>
          <a:p>
            <a:fld id="{EC6562A9-B8DA-40A9-87D2-0A6737E09084}"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5/20/2010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5/20/2010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5/20/2010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5/20/2010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2"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1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8" dur="1000" fill="hold"/>
                                        <p:tgtEl>
                                          <p:spTgt spid="3">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10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2" dur="1000" fill="hold"/>
                                        <p:tgtEl>
                                          <p:spTgt spid="3">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10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6"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tmplLst>
          <p:tmpl lvl="1">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1+#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2">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1+#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1+#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4">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1+#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5">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1+#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5/20/2010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5/20/2010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5/20/2010</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 calcmode="lin" valueType="num">
                                      <p:cBhvr additive="base">
                                        <p:cTn id="17" dur="10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18" dur="10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 calcmode="lin" valueType="num">
                                      <p:cBhvr additive="base">
                                        <p:cTn id="23" dur="100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24" dur="10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4">
                                            <p:txEl>
                                              <p:pRg st="2" end="2"/>
                                            </p:txEl>
                                          </p:spTgt>
                                        </p:tgtEl>
                                        <p:attrNameLst>
                                          <p:attrName>style.visibility</p:attrName>
                                        </p:attrNameLst>
                                      </p:cBhvr>
                                      <p:to>
                                        <p:strVal val="visible"/>
                                      </p:to>
                                    </p:set>
                                    <p:anim calcmode="lin" valueType="num">
                                      <p:cBhvr additive="base">
                                        <p:cTn id="29" dur="10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30" dur="10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4">
                                            <p:txEl>
                                              <p:pRg st="3" end="3"/>
                                            </p:txEl>
                                          </p:spTgt>
                                        </p:tgtEl>
                                        <p:attrNameLst>
                                          <p:attrName>style.visibility</p:attrName>
                                        </p:attrNameLst>
                                      </p:cBhvr>
                                      <p:to>
                                        <p:strVal val="visible"/>
                                      </p:to>
                                    </p:set>
                                    <p:anim calcmode="lin" valueType="num">
                                      <p:cBhvr additive="base">
                                        <p:cTn id="35" dur="100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36" dur="10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4">
                                            <p:txEl>
                                              <p:pRg st="4" end="4"/>
                                            </p:txEl>
                                          </p:spTgt>
                                        </p:tgtEl>
                                        <p:attrNameLst>
                                          <p:attrName>style.visibility</p:attrName>
                                        </p:attrNameLst>
                                      </p:cBhvr>
                                      <p:to>
                                        <p:strVal val="visible"/>
                                      </p:to>
                                    </p:set>
                                    <p:anim calcmode="lin" valueType="num">
                                      <p:cBhvr additive="base">
                                        <p:cTn id="41" dur="100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42" dur="10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2" fill="hold" grpId="0" nodeType="clickEffect">
                                  <p:stCondLst>
                                    <p:cond delay="0"/>
                                  </p:stCondLst>
                                  <p:childTnLst>
                                    <p:set>
                                      <p:cBhvr>
                                        <p:cTn id="46" dur="1" fill="hold">
                                          <p:stCondLst>
                                            <p:cond delay="0"/>
                                          </p:stCondLst>
                                        </p:cTn>
                                        <p:tgtEl>
                                          <p:spTgt spid="6">
                                            <p:txEl>
                                              <p:pRg st="0" end="0"/>
                                            </p:txEl>
                                          </p:spTgt>
                                        </p:tgtEl>
                                        <p:attrNameLst>
                                          <p:attrName>style.visibility</p:attrName>
                                        </p:attrNameLst>
                                      </p:cBhvr>
                                      <p:to>
                                        <p:strVal val="visible"/>
                                      </p:to>
                                    </p:set>
                                    <p:anim calcmode="lin" valueType="num">
                                      <p:cBhvr additive="base">
                                        <p:cTn id="47" dur="1000" fill="hold"/>
                                        <p:tgtEl>
                                          <p:spTgt spid="6">
                                            <p:txEl>
                                              <p:pRg st="0" end="0"/>
                                            </p:txEl>
                                          </p:spTgt>
                                        </p:tgtEl>
                                        <p:attrNameLst>
                                          <p:attrName>ppt_x</p:attrName>
                                        </p:attrNameLst>
                                      </p:cBhvr>
                                      <p:tavLst>
                                        <p:tav tm="0">
                                          <p:val>
                                            <p:strVal val="1+#ppt_w/2"/>
                                          </p:val>
                                        </p:tav>
                                        <p:tav tm="100000">
                                          <p:val>
                                            <p:strVal val="#ppt_x"/>
                                          </p:val>
                                        </p:tav>
                                      </p:tavLst>
                                    </p:anim>
                                    <p:anim calcmode="lin" valueType="num">
                                      <p:cBhvr additive="base">
                                        <p:cTn id="48" dur="10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2" fill="hold" grpId="0" nodeType="clickEffect">
                                  <p:stCondLst>
                                    <p:cond delay="0"/>
                                  </p:stCondLst>
                                  <p:childTnLst>
                                    <p:set>
                                      <p:cBhvr>
                                        <p:cTn id="52" dur="1" fill="hold">
                                          <p:stCondLst>
                                            <p:cond delay="0"/>
                                          </p:stCondLst>
                                        </p:cTn>
                                        <p:tgtEl>
                                          <p:spTgt spid="6">
                                            <p:txEl>
                                              <p:pRg st="1" end="1"/>
                                            </p:txEl>
                                          </p:spTgt>
                                        </p:tgtEl>
                                        <p:attrNameLst>
                                          <p:attrName>style.visibility</p:attrName>
                                        </p:attrNameLst>
                                      </p:cBhvr>
                                      <p:to>
                                        <p:strVal val="visible"/>
                                      </p:to>
                                    </p:set>
                                    <p:anim calcmode="lin" valueType="num">
                                      <p:cBhvr additive="base">
                                        <p:cTn id="53" dur="1000" fill="hold"/>
                                        <p:tgtEl>
                                          <p:spTgt spid="6">
                                            <p:txEl>
                                              <p:pRg st="1" end="1"/>
                                            </p:txEl>
                                          </p:spTgt>
                                        </p:tgtEl>
                                        <p:attrNameLst>
                                          <p:attrName>ppt_x</p:attrName>
                                        </p:attrNameLst>
                                      </p:cBhvr>
                                      <p:tavLst>
                                        <p:tav tm="0">
                                          <p:val>
                                            <p:strVal val="1+#ppt_w/2"/>
                                          </p:val>
                                        </p:tav>
                                        <p:tav tm="100000">
                                          <p:val>
                                            <p:strVal val="#ppt_x"/>
                                          </p:val>
                                        </p:tav>
                                      </p:tavLst>
                                    </p:anim>
                                    <p:anim calcmode="lin" valueType="num">
                                      <p:cBhvr additive="base">
                                        <p:cTn id="54" dur="1000" fill="hold"/>
                                        <p:tgtEl>
                                          <p:spTgt spid="6">
                                            <p:txEl>
                                              <p:pRg st="1" end="1"/>
                                            </p:txEl>
                                          </p:spTgt>
                                        </p:tgtEl>
                                        <p:attrNameLst>
                                          <p:attrName>ppt_y</p:attrName>
                                        </p:attrNameLst>
                                      </p:cBhvr>
                                      <p:tavLst>
                                        <p:tav tm="0">
                                          <p:val>
                                            <p:strVal val="#ppt_y"/>
                                          </p:val>
                                        </p:tav>
                                        <p:tav tm="100000">
                                          <p:val>
                                            <p:strVal val="#ppt_y"/>
                                          </p:val>
                                        </p:tav>
                                      </p:tavLst>
                                    </p:anim>
                                  </p:childTnLst>
                                </p:cTn>
                              </p:par>
                              <p:par>
                                <p:cTn id="55" presetID="2" presetClass="entr" presetSubtype="2" fill="hold" grpId="0" nodeType="withEffect">
                                  <p:stCondLst>
                                    <p:cond delay="0"/>
                                  </p:stCondLst>
                                  <p:childTnLst>
                                    <p:set>
                                      <p:cBhvr>
                                        <p:cTn id="56" dur="1" fill="hold">
                                          <p:stCondLst>
                                            <p:cond delay="0"/>
                                          </p:stCondLst>
                                        </p:cTn>
                                        <p:tgtEl>
                                          <p:spTgt spid="6">
                                            <p:txEl>
                                              <p:pRg st="2" end="2"/>
                                            </p:txEl>
                                          </p:spTgt>
                                        </p:tgtEl>
                                        <p:attrNameLst>
                                          <p:attrName>style.visibility</p:attrName>
                                        </p:attrNameLst>
                                      </p:cBhvr>
                                      <p:to>
                                        <p:strVal val="visible"/>
                                      </p:to>
                                    </p:set>
                                    <p:anim calcmode="lin" valueType="num">
                                      <p:cBhvr additive="base">
                                        <p:cTn id="57" dur="1000" fill="hold"/>
                                        <p:tgtEl>
                                          <p:spTgt spid="6">
                                            <p:txEl>
                                              <p:pRg st="2" end="2"/>
                                            </p:txEl>
                                          </p:spTgt>
                                        </p:tgtEl>
                                        <p:attrNameLst>
                                          <p:attrName>ppt_x</p:attrName>
                                        </p:attrNameLst>
                                      </p:cBhvr>
                                      <p:tavLst>
                                        <p:tav tm="0">
                                          <p:val>
                                            <p:strVal val="1+#ppt_w/2"/>
                                          </p:val>
                                        </p:tav>
                                        <p:tav tm="100000">
                                          <p:val>
                                            <p:strVal val="#ppt_x"/>
                                          </p:val>
                                        </p:tav>
                                      </p:tavLst>
                                    </p:anim>
                                    <p:anim calcmode="lin" valueType="num">
                                      <p:cBhvr additive="base">
                                        <p:cTn id="58" dur="1000" fill="hold"/>
                                        <p:tgtEl>
                                          <p:spTgt spid="6">
                                            <p:txEl>
                                              <p:pRg st="2" end="2"/>
                                            </p:txEl>
                                          </p:spTgt>
                                        </p:tgtEl>
                                        <p:attrNameLst>
                                          <p:attrName>ppt_y</p:attrName>
                                        </p:attrNameLst>
                                      </p:cBhvr>
                                      <p:tavLst>
                                        <p:tav tm="0">
                                          <p:val>
                                            <p:strVal val="#ppt_y"/>
                                          </p:val>
                                        </p:tav>
                                        <p:tav tm="100000">
                                          <p:val>
                                            <p:strVal val="#ppt_y"/>
                                          </p:val>
                                        </p:tav>
                                      </p:tavLst>
                                    </p:anim>
                                  </p:childTnLst>
                                </p:cTn>
                              </p:par>
                              <p:par>
                                <p:cTn id="59" presetID="2" presetClass="entr" presetSubtype="2" fill="hold" grpId="0" nodeType="withEffect">
                                  <p:stCondLst>
                                    <p:cond delay="0"/>
                                  </p:stCondLst>
                                  <p:childTnLst>
                                    <p:set>
                                      <p:cBhvr>
                                        <p:cTn id="60" dur="1" fill="hold">
                                          <p:stCondLst>
                                            <p:cond delay="0"/>
                                          </p:stCondLst>
                                        </p:cTn>
                                        <p:tgtEl>
                                          <p:spTgt spid="6">
                                            <p:txEl>
                                              <p:pRg st="3" end="3"/>
                                            </p:txEl>
                                          </p:spTgt>
                                        </p:tgtEl>
                                        <p:attrNameLst>
                                          <p:attrName>style.visibility</p:attrName>
                                        </p:attrNameLst>
                                      </p:cBhvr>
                                      <p:to>
                                        <p:strVal val="visible"/>
                                      </p:to>
                                    </p:set>
                                    <p:anim calcmode="lin" valueType="num">
                                      <p:cBhvr additive="base">
                                        <p:cTn id="61" dur="1000" fill="hold"/>
                                        <p:tgtEl>
                                          <p:spTgt spid="6">
                                            <p:txEl>
                                              <p:pRg st="3" end="3"/>
                                            </p:txEl>
                                          </p:spTgt>
                                        </p:tgtEl>
                                        <p:attrNameLst>
                                          <p:attrName>ppt_x</p:attrName>
                                        </p:attrNameLst>
                                      </p:cBhvr>
                                      <p:tavLst>
                                        <p:tav tm="0">
                                          <p:val>
                                            <p:strVal val="1+#ppt_w/2"/>
                                          </p:val>
                                        </p:tav>
                                        <p:tav tm="100000">
                                          <p:val>
                                            <p:strVal val="#ppt_x"/>
                                          </p:val>
                                        </p:tav>
                                      </p:tavLst>
                                    </p:anim>
                                    <p:anim calcmode="lin" valueType="num">
                                      <p:cBhvr additive="base">
                                        <p:cTn id="62" dur="1000" fill="hold"/>
                                        <p:tgtEl>
                                          <p:spTgt spid="6">
                                            <p:txEl>
                                              <p:pRg st="3" end="3"/>
                                            </p:txEl>
                                          </p:spTgt>
                                        </p:tgtEl>
                                        <p:attrNameLst>
                                          <p:attrName>ppt_y</p:attrName>
                                        </p:attrNameLst>
                                      </p:cBhvr>
                                      <p:tavLst>
                                        <p:tav tm="0">
                                          <p:val>
                                            <p:strVal val="#ppt_y"/>
                                          </p:val>
                                        </p:tav>
                                        <p:tav tm="100000">
                                          <p:val>
                                            <p:strVal val="#ppt_y"/>
                                          </p:val>
                                        </p:tav>
                                      </p:tavLst>
                                    </p:anim>
                                  </p:childTnLst>
                                </p:cTn>
                              </p:par>
                              <p:par>
                                <p:cTn id="63" presetID="2" presetClass="entr" presetSubtype="2" fill="hold" grpId="0" nodeType="withEffect">
                                  <p:stCondLst>
                                    <p:cond delay="0"/>
                                  </p:stCondLst>
                                  <p:childTnLst>
                                    <p:set>
                                      <p:cBhvr>
                                        <p:cTn id="64" dur="1" fill="hold">
                                          <p:stCondLst>
                                            <p:cond delay="0"/>
                                          </p:stCondLst>
                                        </p:cTn>
                                        <p:tgtEl>
                                          <p:spTgt spid="6">
                                            <p:txEl>
                                              <p:pRg st="4" end="4"/>
                                            </p:txEl>
                                          </p:spTgt>
                                        </p:tgtEl>
                                        <p:attrNameLst>
                                          <p:attrName>style.visibility</p:attrName>
                                        </p:attrNameLst>
                                      </p:cBhvr>
                                      <p:to>
                                        <p:strVal val="visible"/>
                                      </p:to>
                                    </p:set>
                                    <p:anim calcmode="lin" valueType="num">
                                      <p:cBhvr additive="base">
                                        <p:cTn id="65" dur="1000" fill="hold"/>
                                        <p:tgtEl>
                                          <p:spTgt spid="6">
                                            <p:txEl>
                                              <p:pRg st="4" end="4"/>
                                            </p:txEl>
                                          </p:spTgt>
                                        </p:tgtEl>
                                        <p:attrNameLst>
                                          <p:attrName>ppt_x</p:attrName>
                                        </p:attrNameLst>
                                      </p:cBhvr>
                                      <p:tavLst>
                                        <p:tav tm="0">
                                          <p:val>
                                            <p:strVal val="1+#ppt_w/2"/>
                                          </p:val>
                                        </p:tav>
                                        <p:tav tm="100000">
                                          <p:val>
                                            <p:strVal val="#ppt_x"/>
                                          </p:val>
                                        </p:tav>
                                      </p:tavLst>
                                    </p:anim>
                                    <p:anim calcmode="lin" valueType="num">
                                      <p:cBhvr additive="base">
                                        <p:cTn id="66" dur="1000" fill="hold"/>
                                        <p:tgtEl>
                                          <p:spTgt spid="6">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Lst>
      </p:bldP>
      <p:bldP spid="4" grpId="0" build="p" bldLvl="2">
        <p:tmplLst>
          <p:tmpl lvl="1">
            <p:tnLst>
              <p:par>
                <p:cTn presetID="2" presetClass="entr" presetSubtype="2" fill="hold" nodeType="clickEffect">
                  <p:stCondLst>
                    <p:cond delay="0"/>
                  </p:stCondLst>
                  <p:childTnLst>
                    <p:set>
                      <p:cBhvr>
                        <p:cTn dur="1" fill="hold">
                          <p:stCondLst>
                            <p:cond delay="0"/>
                          </p:stCondLst>
                        </p:cTn>
                        <p:tgtEl>
                          <p:spTgt spid="4"/>
                        </p:tgtEl>
                        <p:attrNameLst>
                          <p:attrName>style.visibility</p:attrName>
                        </p:attrNameLst>
                      </p:cBhvr>
                      <p:to>
                        <p:strVal val="visible"/>
                      </p:to>
                    </p:set>
                    <p:anim calcmode="lin" valueType="num">
                      <p:cBhvr additive="base">
                        <p:cTn dur="1000" fill="hold"/>
                        <p:tgtEl>
                          <p:spTgt spid="4"/>
                        </p:tgtEl>
                        <p:attrNameLst>
                          <p:attrName>ppt_x</p:attrName>
                        </p:attrNameLst>
                      </p:cBhvr>
                      <p:tavLst>
                        <p:tav tm="0">
                          <p:val>
                            <p:strVal val="1+#ppt_w/2"/>
                          </p:val>
                        </p:tav>
                        <p:tav tm="100000">
                          <p:val>
                            <p:strVal val="#ppt_x"/>
                          </p:val>
                        </p:tav>
                      </p:tavLst>
                    </p:anim>
                    <p:anim calcmode="lin" valueType="num">
                      <p:cBhvr additive="base">
                        <p:cTn dur="1000" fill="hold"/>
                        <p:tgtEl>
                          <p:spTgt spid="4"/>
                        </p:tgtEl>
                        <p:attrNameLst>
                          <p:attrName>ppt_y</p:attrName>
                        </p:attrNameLst>
                      </p:cBhvr>
                      <p:tavLst>
                        <p:tav tm="0">
                          <p:val>
                            <p:strVal val="#ppt_y"/>
                          </p:val>
                        </p:tav>
                        <p:tav tm="100000">
                          <p:val>
                            <p:strVal val="#ppt_y"/>
                          </p:val>
                        </p:tav>
                      </p:tavLst>
                    </p:anim>
                  </p:childTnLst>
                </p:cTn>
              </p:par>
            </p:tnLst>
          </p:tmpl>
          <p:tmpl lvl="2">
            <p:tnLst>
              <p:par>
                <p:cTn presetID="2" presetClass="entr" presetSubtype="2" fill="hold" nodeType="clickEffect">
                  <p:stCondLst>
                    <p:cond delay="0"/>
                  </p:stCondLst>
                  <p:childTnLst>
                    <p:set>
                      <p:cBhvr>
                        <p:cTn dur="1" fill="hold">
                          <p:stCondLst>
                            <p:cond delay="0"/>
                          </p:stCondLst>
                        </p:cTn>
                        <p:tgtEl>
                          <p:spTgt spid="4"/>
                        </p:tgtEl>
                        <p:attrNameLst>
                          <p:attrName>style.visibility</p:attrName>
                        </p:attrNameLst>
                      </p:cBhvr>
                      <p:to>
                        <p:strVal val="visible"/>
                      </p:to>
                    </p:set>
                    <p:anim calcmode="lin" valueType="num">
                      <p:cBhvr additive="base">
                        <p:cTn dur="1000" fill="hold"/>
                        <p:tgtEl>
                          <p:spTgt spid="4"/>
                        </p:tgtEl>
                        <p:attrNameLst>
                          <p:attrName>ppt_x</p:attrName>
                        </p:attrNameLst>
                      </p:cBhvr>
                      <p:tavLst>
                        <p:tav tm="0">
                          <p:val>
                            <p:strVal val="1+#ppt_w/2"/>
                          </p:val>
                        </p:tav>
                        <p:tav tm="100000">
                          <p:val>
                            <p:strVal val="#ppt_x"/>
                          </p:val>
                        </p:tav>
                      </p:tavLst>
                    </p:anim>
                    <p:anim calcmode="lin" valueType="num">
                      <p:cBhvr additive="base">
                        <p:cTn dur="1000" fill="hold"/>
                        <p:tgtEl>
                          <p:spTgt spid="4"/>
                        </p:tgtEl>
                        <p:attrNameLst>
                          <p:attrName>ppt_y</p:attrName>
                        </p:attrNameLst>
                      </p:cBhvr>
                      <p:tavLst>
                        <p:tav tm="0">
                          <p:val>
                            <p:strVal val="#ppt_y"/>
                          </p:val>
                        </p:tav>
                        <p:tav tm="100000">
                          <p:val>
                            <p:strVal val="#ppt_y"/>
                          </p:val>
                        </p:tav>
                      </p:tavLst>
                    </p:anim>
                  </p:childTnLst>
                </p:cTn>
              </p:par>
            </p:tnLst>
          </p:tmpl>
          <p:tmpl lvl="3">
            <p:tnLst>
              <p:par>
                <p:cTn presetID="2" presetClass="entr" presetSubtype="2" fill="hold" nodeType="clickEffect">
                  <p:stCondLst>
                    <p:cond delay="0"/>
                  </p:stCondLst>
                  <p:childTnLst>
                    <p:set>
                      <p:cBhvr>
                        <p:cTn dur="1" fill="hold">
                          <p:stCondLst>
                            <p:cond delay="0"/>
                          </p:stCondLst>
                        </p:cTn>
                        <p:tgtEl>
                          <p:spTgt spid="4"/>
                        </p:tgtEl>
                        <p:attrNameLst>
                          <p:attrName>style.visibility</p:attrName>
                        </p:attrNameLst>
                      </p:cBhvr>
                      <p:to>
                        <p:strVal val="visible"/>
                      </p:to>
                    </p:set>
                    <p:anim calcmode="lin" valueType="num">
                      <p:cBhvr additive="base">
                        <p:cTn dur="1000" fill="hold"/>
                        <p:tgtEl>
                          <p:spTgt spid="4"/>
                        </p:tgtEl>
                        <p:attrNameLst>
                          <p:attrName>ppt_x</p:attrName>
                        </p:attrNameLst>
                      </p:cBhvr>
                      <p:tavLst>
                        <p:tav tm="0">
                          <p:val>
                            <p:strVal val="1+#ppt_w/2"/>
                          </p:val>
                        </p:tav>
                        <p:tav tm="100000">
                          <p:val>
                            <p:strVal val="#ppt_x"/>
                          </p:val>
                        </p:tav>
                      </p:tavLst>
                    </p:anim>
                    <p:anim calcmode="lin" valueType="num">
                      <p:cBhvr additive="base">
                        <p:cTn dur="1000" fill="hold"/>
                        <p:tgtEl>
                          <p:spTgt spid="4"/>
                        </p:tgtEl>
                        <p:attrNameLst>
                          <p:attrName>ppt_y</p:attrName>
                        </p:attrNameLst>
                      </p:cBhvr>
                      <p:tavLst>
                        <p:tav tm="0">
                          <p:val>
                            <p:strVal val="#ppt_y"/>
                          </p:val>
                        </p:tav>
                        <p:tav tm="100000">
                          <p:val>
                            <p:strVal val="#ppt_y"/>
                          </p:val>
                        </p:tav>
                      </p:tavLst>
                    </p:anim>
                  </p:childTnLst>
                </p:cTn>
              </p:par>
            </p:tnLst>
          </p:tmpl>
          <p:tmpl lvl="4">
            <p:tnLst>
              <p:par>
                <p:cTn presetID="2" presetClass="entr" presetSubtype="2" fill="hold" nodeType="clickEffect">
                  <p:stCondLst>
                    <p:cond delay="0"/>
                  </p:stCondLst>
                  <p:childTnLst>
                    <p:set>
                      <p:cBhvr>
                        <p:cTn dur="1" fill="hold">
                          <p:stCondLst>
                            <p:cond delay="0"/>
                          </p:stCondLst>
                        </p:cTn>
                        <p:tgtEl>
                          <p:spTgt spid="4"/>
                        </p:tgtEl>
                        <p:attrNameLst>
                          <p:attrName>style.visibility</p:attrName>
                        </p:attrNameLst>
                      </p:cBhvr>
                      <p:to>
                        <p:strVal val="visible"/>
                      </p:to>
                    </p:set>
                    <p:anim calcmode="lin" valueType="num">
                      <p:cBhvr additive="base">
                        <p:cTn dur="1000" fill="hold"/>
                        <p:tgtEl>
                          <p:spTgt spid="4"/>
                        </p:tgtEl>
                        <p:attrNameLst>
                          <p:attrName>ppt_x</p:attrName>
                        </p:attrNameLst>
                      </p:cBhvr>
                      <p:tavLst>
                        <p:tav tm="0">
                          <p:val>
                            <p:strVal val="1+#ppt_w/2"/>
                          </p:val>
                        </p:tav>
                        <p:tav tm="100000">
                          <p:val>
                            <p:strVal val="#ppt_x"/>
                          </p:val>
                        </p:tav>
                      </p:tavLst>
                    </p:anim>
                    <p:anim calcmode="lin" valueType="num">
                      <p:cBhvr additive="base">
                        <p:cTn dur="1000" fill="hold"/>
                        <p:tgtEl>
                          <p:spTgt spid="4"/>
                        </p:tgtEl>
                        <p:attrNameLst>
                          <p:attrName>ppt_y</p:attrName>
                        </p:attrNameLst>
                      </p:cBhvr>
                      <p:tavLst>
                        <p:tav tm="0">
                          <p:val>
                            <p:strVal val="#ppt_y"/>
                          </p:val>
                        </p:tav>
                        <p:tav tm="100000">
                          <p:val>
                            <p:strVal val="#ppt_y"/>
                          </p:val>
                        </p:tav>
                      </p:tavLst>
                    </p:anim>
                  </p:childTnLst>
                </p:cTn>
              </p:par>
            </p:tnLst>
          </p:tmpl>
          <p:tmpl lvl="5">
            <p:tnLst>
              <p:par>
                <p:cTn presetID="2" presetClass="entr" presetSubtype="2" fill="hold" nodeType="clickEffect">
                  <p:stCondLst>
                    <p:cond delay="0"/>
                  </p:stCondLst>
                  <p:childTnLst>
                    <p:set>
                      <p:cBhvr>
                        <p:cTn dur="1" fill="hold">
                          <p:stCondLst>
                            <p:cond delay="0"/>
                          </p:stCondLst>
                        </p:cTn>
                        <p:tgtEl>
                          <p:spTgt spid="4"/>
                        </p:tgtEl>
                        <p:attrNameLst>
                          <p:attrName>style.visibility</p:attrName>
                        </p:attrNameLst>
                      </p:cBhvr>
                      <p:to>
                        <p:strVal val="visible"/>
                      </p:to>
                    </p:set>
                    <p:anim calcmode="lin" valueType="num">
                      <p:cBhvr additive="base">
                        <p:cTn dur="1000" fill="hold"/>
                        <p:tgtEl>
                          <p:spTgt spid="4"/>
                        </p:tgtEl>
                        <p:attrNameLst>
                          <p:attrName>ppt_x</p:attrName>
                        </p:attrNameLst>
                      </p:cBhvr>
                      <p:tavLst>
                        <p:tav tm="0">
                          <p:val>
                            <p:strVal val="1+#ppt_w/2"/>
                          </p:val>
                        </p:tav>
                        <p:tav tm="100000">
                          <p:val>
                            <p:strVal val="#ppt_x"/>
                          </p:val>
                        </p:tav>
                      </p:tavLst>
                    </p:anim>
                    <p:anim calcmode="lin" valueType="num">
                      <p:cBhvr additive="base">
                        <p:cTn dur="1000" fill="hold"/>
                        <p:tgtEl>
                          <p:spTgt spid="4"/>
                        </p:tgtEl>
                        <p:attrNameLst>
                          <p:attrName>ppt_y</p:attrName>
                        </p:attrNameLst>
                      </p:cBhvr>
                      <p:tavLst>
                        <p:tav tm="0">
                          <p:val>
                            <p:strVal val="#ppt_y"/>
                          </p:val>
                        </p:tav>
                        <p:tav tm="100000">
                          <p:val>
                            <p:strVal val="#ppt_y"/>
                          </p:val>
                        </p:tav>
                      </p:tavLst>
                    </p:anim>
                  </p:childTnLst>
                </p:cTn>
              </p:par>
            </p:tnLst>
          </p:tmpl>
        </p:tmplLst>
      </p:bldP>
      <p:bldP spid="5" grpId="0" build="p">
        <p:tmplLst>
          <p:tmpl lvl="1">
            <p:tnLst>
              <p:par>
                <p:cTn presetID="2" presetClass="entr" presetSubtype="2" fill="hold" nodeType="withEffect">
                  <p:stCondLst>
                    <p:cond delay="0"/>
                  </p:stCondLst>
                  <p:childTnLst>
                    <p:set>
                      <p:cBhvr>
                        <p:cTn dur="1" fill="hold">
                          <p:stCondLst>
                            <p:cond delay="0"/>
                          </p:stCondLst>
                        </p:cTn>
                        <p:tgtEl>
                          <p:spTgt spid="5"/>
                        </p:tgtEl>
                        <p:attrNameLst>
                          <p:attrName>style.visibility</p:attrName>
                        </p:attrNameLst>
                      </p:cBhvr>
                      <p:to>
                        <p:strVal val="visible"/>
                      </p:to>
                    </p:set>
                    <p:anim calcmode="lin" valueType="num">
                      <p:cBhvr additive="base">
                        <p:cTn dur="500" fill="hold"/>
                        <p:tgtEl>
                          <p:spTgt spid="5"/>
                        </p:tgtEl>
                        <p:attrNameLst>
                          <p:attrName>ppt_x</p:attrName>
                        </p:attrNameLst>
                      </p:cBhvr>
                      <p:tavLst>
                        <p:tav tm="0">
                          <p:val>
                            <p:strVal val="1+#ppt_w/2"/>
                          </p:val>
                        </p:tav>
                        <p:tav tm="100000">
                          <p:val>
                            <p:strVal val="#ppt_x"/>
                          </p:val>
                        </p:tav>
                      </p:tavLst>
                    </p:anim>
                    <p:anim calcmode="lin" valueType="num">
                      <p:cBhvr additive="base">
                        <p:cTn dur="500" fill="hold"/>
                        <p:tgtEl>
                          <p:spTgt spid="5"/>
                        </p:tgtEl>
                        <p:attrNameLst>
                          <p:attrName>ppt_y</p:attrName>
                        </p:attrNameLst>
                      </p:cBhvr>
                      <p:tavLst>
                        <p:tav tm="0">
                          <p:val>
                            <p:strVal val="#ppt_y"/>
                          </p:val>
                        </p:tav>
                        <p:tav tm="100000">
                          <p:val>
                            <p:strVal val="#ppt_y"/>
                          </p:val>
                        </p:tav>
                      </p:tavLst>
                    </p:anim>
                  </p:childTnLst>
                </p:cTn>
              </p:par>
            </p:tnLst>
          </p:tmpl>
        </p:tmplLst>
      </p:bldP>
      <p:bldP spid="6" grpId="0" build="p" bldLvl="2">
        <p:tmplLst>
          <p:tmpl lvl="1">
            <p:tnLst>
              <p:par>
                <p:cTn presetID="2" presetClass="entr" presetSubtype="2" fill="hold" nodeType="click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1000" fill="hold"/>
                        <p:tgtEl>
                          <p:spTgt spid="6"/>
                        </p:tgtEl>
                        <p:attrNameLst>
                          <p:attrName>ppt_x</p:attrName>
                        </p:attrNameLst>
                      </p:cBhvr>
                      <p:tavLst>
                        <p:tav tm="0">
                          <p:val>
                            <p:strVal val="1+#ppt_w/2"/>
                          </p:val>
                        </p:tav>
                        <p:tav tm="100000">
                          <p:val>
                            <p:strVal val="#ppt_x"/>
                          </p:val>
                        </p:tav>
                      </p:tavLst>
                    </p:anim>
                    <p:anim calcmode="lin" valueType="num">
                      <p:cBhvr additive="base">
                        <p:cTn dur="1000" fill="hold"/>
                        <p:tgtEl>
                          <p:spTgt spid="6"/>
                        </p:tgtEl>
                        <p:attrNameLst>
                          <p:attrName>ppt_y</p:attrName>
                        </p:attrNameLst>
                      </p:cBhvr>
                      <p:tavLst>
                        <p:tav tm="0">
                          <p:val>
                            <p:strVal val="#ppt_y"/>
                          </p:val>
                        </p:tav>
                        <p:tav tm="100000">
                          <p:val>
                            <p:strVal val="#ppt_y"/>
                          </p:val>
                        </p:tav>
                      </p:tavLst>
                    </p:anim>
                  </p:childTnLst>
                </p:cTn>
              </p:par>
            </p:tnLst>
          </p:tmpl>
          <p:tmpl lvl="2">
            <p:tnLst>
              <p:par>
                <p:cTn presetID="2" presetClass="entr" presetSubtype="2" fill="hold" nodeType="click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1000" fill="hold"/>
                        <p:tgtEl>
                          <p:spTgt spid="6"/>
                        </p:tgtEl>
                        <p:attrNameLst>
                          <p:attrName>ppt_x</p:attrName>
                        </p:attrNameLst>
                      </p:cBhvr>
                      <p:tavLst>
                        <p:tav tm="0">
                          <p:val>
                            <p:strVal val="1+#ppt_w/2"/>
                          </p:val>
                        </p:tav>
                        <p:tav tm="100000">
                          <p:val>
                            <p:strVal val="#ppt_x"/>
                          </p:val>
                        </p:tav>
                      </p:tavLst>
                    </p:anim>
                    <p:anim calcmode="lin" valueType="num">
                      <p:cBhvr additive="base">
                        <p:cTn dur="1000" fill="hold"/>
                        <p:tgtEl>
                          <p:spTgt spid="6"/>
                        </p:tgtEl>
                        <p:attrNameLst>
                          <p:attrName>ppt_y</p:attrName>
                        </p:attrNameLst>
                      </p:cBhvr>
                      <p:tavLst>
                        <p:tav tm="0">
                          <p:val>
                            <p:strVal val="#ppt_y"/>
                          </p:val>
                        </p:tav>
                        <p:tav tm="100000">
                          <p:val>
                            <p:strVal val="#ppt_y"/>
                          </p:val>
                        </p:tav>
                      </p:tavLst>
                    </p:anim>
                  </p:childTnLst>
                </p:cTn>
              </p:par>
            </p:tnLst>
          </p:tmpl>
          <p:tmpl lvl="3">
            <p:tnLst>
              <p:par>
                <p:cTn presetID="2" presetClass="entr" presetSubtype="2" fill="hold" nodeType="with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1000" fill="hold"/>
                        <p:tgtEl>
                          <p:spTgt spid="6"/>
                        </p:tgtEl>
                        <p:attrNameLst>
                          <p:attrName>ppt_x</p:attrName>
                        </p:attrNameLst>
                      </p:cBhvr>
                      <p:tavLst>
                        <p:tav tm="0">
                          <p:val>
                            <p:strVal val="1+#ppt_w/2"/>
                          </p:val>
                        </p:tav>
                        <p:tav tm="100000">
                          <p:val>
                            <p:strVal val="#ppt_x"/>
                          </p:val>
                        </p:tav>
                      </p:tavLst>
                    </p:anim>
                    <p:anim calcmode="lin" valueType="num">
                      <p:cBhvr additive="base">
                        <p:cTn dur="1000" fill="hold"/>
                        <p:tgtEl>
                          <p:spTgt spid="6"/>
                        </p:tgtEl>
                        <p:attrNameLst>
                          <p:attrName>ppt_y</p:attrName>
                        </p:attrNameLst>
                      </p:cBhvr>
                      <p:tavLst>
                        <p:tav tm="0">
                          <p:val>
                            <p:strVal val="#ppt_y"/>
                          </p:val>
                        </p:tav>
                        <p:tav tm="100000">
                          <p:val>
                            <p:strVal val="#ppt_y"/>
                          </p:val>
                        </p:tav>
                      </p:tavLst>
                    </p:anim>
                  </p:childTnLst>
                </p:cTn>
              </p:par>
            </p:tnLst>
          </p:tmpl>
          <p:tmpl lvl="4">
            <p:tnLst>
              <p:par>
                <p:cTn presetID="2" presetClass="entr" presetSubtype="2" fill="hold" nodeType="with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1000" fill="hold"/>
                        <p:tgtEl>
                          <p:spTgt spid="6"/>
                        </p:tgtEl>
                        <p:attrNameLst>
                          <p:attrName>ppt_x</p:attrName>
                        </p:attrNameLst>
                      </p:cBhvr>
                      <p:tavLst>
                        <p:tav tm="0">
                          <p:val>
                            <p:strVal val="1+#ppt_w/2"/>
                          </p:val>
                        </p:tav>
                        <p:tav tm="100000">
                          <p:val>
                            <p:strVal val="#ppt_x"/>
                          </p:val>
                        </p:tav>
                      </p:tavLst>
                    </p:anim>
                    <p:anim calcmode="lin" valueType="num">
                      <p:cBhvr additive="base">
                        <p:cTn dur="1000" fill="hold"/>
                        <p:tgtEl>
                          <p:spTgt spid="6"/>
                        </p:tgtEl>
                        <p:attrNameLst>
                          <p:attrName>ppt_y</p:attrName>
                        </p:attrNameLst>
                      </p:cBhvr>
                      <p:tavLst>
                        <p:tav tm="0">
                          <p:val>
                            <p:strVal val="#ppt_y"/>
                          </p:val>
                        </p:tav>
                        <p:tav tm="100000">
                          <p:val>
                            <p:strVal val="#ppt_y"/>
                          </p:val>
                        </p:tav>
                      </p:tavLst>
                    </p:anim>
                  </p:childTnLst>
                </p:cTn>
              </p:par>
            </p:tnLst>
          </p:tmpl>
          <p:tmpl lvl="5">
            <p:tnLst>
              <p:par>
                <p:cTn presetID="2" presetClass="entr" presetSubtype="2" fill="hold" nodeType="with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1000" fill="hold"/>
                        <p:tgtEl>
                          <p:spTgt spid="6"/>
                        </p:tgtEl>
                        <p:attrNameLst>
                          <p:attrName>ppt_x</p:attrName>
                        </p:attrNameLst>
                      </p:cBhvr>
                      <p:tavLst>
                        <p:tav tm="0">
                          <p:val>
                            <p:strVal val="1+#ppt_w/2"/>
                          </p:val>
                        </p:tav>
                        <p:tav tm="100000">
                          <p:val>
                            <p:strVal val="#ppt_x"/>
                          </p:val>
                        </p:tav>
                      </p:tavLst>
                    </p:anim>
                    <p:anim calcmode="lin" valueType="num">
                      <p:cBhvr additive="base">
                        <p:cTn dur="1000" fill="hold"/>
                        <p:tgtEl>
                          <p:spTgt spid="6"/>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5/20/2010</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5/20/2010</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5/20/2010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1296083-1164-4FBB-88B8-5986B21BC56A}" type="datetimeFigureOut">
              <a:rPr lang="en-US" smtClean="0"/>
              <a:pPr/>
              <a:t>5/20/2010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59ACD09-610B-47B7-B7A9-B81266CE0C2F}" type="slidenum">
              <a:rPr lang="en-US" smtClean="0"/>
              <a:pPr/>
              <a:t>‹#›</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2000"/>
                                        <p:tgtEl>
                                          <p:spTgt spid="3"/>
                                        </p:tgtEl>
                                      </p:cBhvr>
                                    </p:animEffect>
                                  </p:childTnLst>
                                </p:cTn>
                              </p:par>
                            </p:childTnLst>
                          </p:cTn>
                        </p:par>
                        <p:par>
                          <p:cTn id="8" fill="hold">
                            <p:stCondLst>
                              <p:cond delay="2000"/>
                            </p:stCondLst>
                            <p:childTnLst>
                              <p:par>
                                <p:cTn id="9" presetID="3" presetClass="entr" presetSubtype="1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linds(horizontal)">
                                      <p:cBhvr>
                                        <p:cTn id="11" dur="500"/>
                                        <p:tgtEl>
                                          <p:spTgt spid="2"/>
                                        </p:tgtEl>
                                      </p:cBhvr>
                                    </p:animEffect>
                                  </p:childTnLst>
                                </p:cTn>
                              </p:par>
                            </p:childTnLst>
                          </p:cTn>
                        </p:par>
                        <p:par>
                          <p:cTn id="12" fill="hold">
                            <p:stCondLst>
                              <p:cond delay="2500"/>
                            </p:stCondLst>
                            <p:childTnLst>
                              <p:par>
                                <p:cTn id="13" presetID="3" presetClass="entr" presetSubtype="10" fill="hold" grpId="0" nodeType="after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blinds(horizontal)">
                                      <p:cBhvr>
                                        <p:cTn id="15"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build="p">
        <p:tmplLst>
          <p:tmpl lvl="1">
            <p:tnLst>
              <p:par>
                <p:cTn presetID="3" presetClass="entr" presetSubtype="10" fill="hold" nodeType="after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blinds(horizontal)">
                      <p:cBhvr>
                        <p:cTn dur="500"/>
                        <p:tgtEl>
                          <p:spTgt spid="4"/>
                        </p:tgtEl>
                      </p:cBhvr>
                    </p:animEffect>
                  </p:childTnLst>
                </p:cTn>
              </p:par>
            </p:tnLst>
          </p:tmpl>
        </p:tmplLst>
      </p:bldP>
    </p:bld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2C0"/>
        </a:solidFill>
        <a:effectLst/>
      </p:bgPr>
    </p:bg>
    <p:spTree>
      <p:nvGrpSpPr>
        <p:cNvPr id="1" name=""/>
        <p:cNvGrpSpPr/>
        <p:nvPr/>
      </p:nvGrpSpPr>
      <p:grpSpPr>
        <a:xfrm>
          <a:off x="0" y="0"/>
          <a:ext cx="0" cy="0"/>
          <a:chOff x="0" y="0"/>
          <a:chExt cx="0" cy="0"/>
        </a:xfrm>
      </p:grpSpPr>
      <p:sp>
        <p:nvSpPr>
          <p:cNvPr id="8" name="Rectangle 3"/>
          <p:cNvSpPr>
            <a:spLocks noChangeArrowheads="1"/>
          </p:cNvSpPr>
          <p:nvPr userDrawn="1"/>
        </p:nvSpPr>
        <p:spPr bwMode="auto">
          <a:xfrm>
            <a:off x="1" y="0"/>
            <a:ext cx="9144000" cy="914400"/>
          </a:xfrm>
          <a:prstGeom prst="rect">
            <a:avLst/>
          </a:prstGeom>
          <a:solidFill>
            <a:srgbClr val="000000"/>
          </a:solidFill>
          <a:ln w="9525">
            <a:noFill/>
            <a:round/>
            <a:headEnd/>
            <a:tailEnd/>
          </a:ln>
          <a:effectLst/>
        </p:spPr>
        <p:txBody>
          <a:bodyPr wrap="none" anchor="ctr"/>
          <a:lstStyle/>
          <a:p>
            <a:pPr>
              <a:defRPr/>
            </a:pPr>
            <a:endParaRPr lang="en-US"/>
          </a:p>
        </p:txBody>
      </p:sp>
      <p:sp>
        <p:nvSpPr>
          <p:cNvPr id="3" name="Text Placeholder 2"/>
          <p:cNvSpPr>
            <a:spLocks noGrp="1"/>
          </p:cNvSpPr>
          <p:nvPr>
            <p:ph type="body" idx="1"/>
          </p:nvPr>
        </p:nvSpPr>
        <p:spPr>
          <a:xfrm>
            <a:off x="304800" y="990600"/>
            <a:ext cx="8610600" cy="5334000"/>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8"/>
          <p:cNvPicPr>
            <a:picLocks noChangeAspect="1" noChangeArrowheads="1"/>
          </p:cNvPicPr>
          <p:nvPr userDrawn="1"/>
        </p:nvPicPr>
        <p:blipFill>
          <a:blip r:embed="rId14"/>
          <a:srcRect/>
          <a:stretch>
            <a:fillRect/>
          </a:stretch>
        </p:blipFill>
        <p:spPr bwMode="auto">
          <a:xfrm>
            <a:off x="0" y="0"/>
            <a:ext cx="914400" cy="914400"/>
          </a:xfrm>
          <a:prstGeom prst="rect">
            <a:avLst/>
          </a:prstGeom>
          <a:noFill/>
          <a:ln w="9525">
            <a:noFill/>
            <a:round/>
            <a:headEnd/>
            <a:tailEnd/>
          </a:ln>
        </p:spPr>
      </p:pic>
      <p:sp>
        <p:nvSpPr>
          <p:cNvPr id="2" name="Title Placeholder 1"/>
          <p:cNvSpPr>
            <a:spLocks noGrp="1"/>
          </p:cNvSpPr>
          <p:nvPr>
            <p:ph type="title"/>
          </p:nvPr>
        </p:nvSpPr>
        <p:spPr>
          <a:xfrm>
            <a:off x="838200" y="152400"/>
            <a:ext cx="8153400" cy="609600"/>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graphicFrame>
        <p:nvGraphicFramePr>
          <p:cNvPr id="9" name="Object 10"/>
          <p:cNvGraphicFramePr>
            <a:graphicFrameLocks noChangeAspect="1"/>
          </p:cNvGraphicFramePr>
          <p:nvPr userDrawn="1"/>
        </p:nvGraphicFramePr>
        <p:xfrm>
          <a:off x="381000" y="6492875"/>
          <a:ext cx="1223963" cy="260350"/>
        </p:xfrm>
        <a:graphic>
          <a:graphicData uri="http://schemas.openxmlformats.org/presentationml/2006/ole">
            <p:oleObj spid="_x0000_s1026" r:id="rId15" imgW="2121480" imgH="434160" progId="">
              <p:embed/>
            </p:oleObj>
          </a:graphicData>
        </a:graphic>
      </p:graphicFrame>
      <p:sp>
        <p:nvSpPr>
          <p:cNvPr id="10" name="Text Box 11"/>
          <p:cNvSpPr txBox="1">
            <a:spLocks noChangeArrowheads="1"/>
          </p:cNvSpPr>
          <p:nvPr userDrawn="1"/>
        </p:nvSpPr>
        <p:spPr bwMode="auto">
          <a:xfrm>
            <a:off x="163513" y="6477000"/>
            <a:ext cx="319087" cy="276225"/>
          </a:xfrm>
          <a:prstGeom prst="rect">
            <a:avLst/>
          </a:prstGeom>
          <a:noFill/>
          <a:ln w="9525">
            <a:noFill/>
            <a:round/>
            <a:headEnd/>
            <a:tailEnd/>
          </a:ln>
          <a:effectLst/>
        </p:spPr>
        <p:txBody>
          <a:bodyPr lIns="90000" tIns="46800" rIns="90000" bIns="46800">
            <a:spAutoFit/>
          </a:bodyPr>
          <a:lstStyle/>
          <a:p>
            <a:pPr>
              <a:lnSpc>
                <a:spcPct val="100000"/>
              </a:lnSpc>
              <a:spcBef>
                <a:spcPts val="750"/>
              </a:spcBef>
              <a:spcAft>
                <a:spcPts val="575"/>
              </a:spcAft>
              <a:defRPr/>
            </a:pPr>
            <a:r>
              <a:rPr lang="de-DE" sz="1200" dirty="0">
                <a:solidFill>
                  <a:srgbClr val="FFFFFF"/>
                </a:solidFill>
                <a:latin typeface="Times New Roman" pitchFamily="16" charset="0"/>
              </a:rPr>
              <a:t>©</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spcBef>
          <a:spcPct val="0"/>
        </a:spcBef>
        <a:buNone/>
        <a:defRPr sz="4000" b="1" kern="1200">
          <a:solidFill>
            <a:srgbClr val="FF0000"/>
          </a:solidFill>
          <a:latin typeface="Times New Roman" pitchFamily="18" charset="0"/>
          <a:ea typeface="+mj-ea"/>
          <a:cs typeface="Times New Roman" pitchFamily="18" charset="0"/>
        </a:defRPr>
      </a:lvl1pPr>
    </p:titleStyle>
    <p:bodyStyle>
      <a:lvl1pPr marL="342900" indent="-342900" algn="l" defTabSz="914400" rtl="0" eaLnBrk="1" latinLnBrk="0" hangingPunct="1">
        <a:spcBef>
          <a:spcPct val="20000"/>
        </a:spcBef>
        <a:buFontTx/>
        <a:buBlip>
          <a:blip r:embed="rId16"/>
        </a:buBlip>
        <a:defRPr sz="3200" b="1" kern="1200">
          <a:solidFill>
            <a:schemeClr val="bg1"/>
          </a:solidFill>
          <a:latin typeface="+mn-lt"/>
          <a:ea typeface="+mn-ea"/>
          <a:cs typeface="+mn-cs"/>
        </a:defRPr>
      </a:lvl1pPr>
      <a:lvl2pPr marL="742950" indent="-285750" algn="l" defTabSz="914400" rtl="0" eaLnBrk="1" latinLnBrk="0" hangingPunct="1">
        <a:spcBef>
          <a:spcPct val="20000"/>
        </a:spcBef>
        <a:buFontTx/>
        <a:buBlip>
          <a:blip r:embed="rId17"/>
        </a:buBlip>
        <a:defRPr sz="2800" b="1" kern="1200">
          <a:solidFill>
            <a:srgbClr val="37F828"/>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b="1" kern="1200">
          <a:solidFill>
            <a:srgbClr val="FFFF0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b="1"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b="1"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hyperlink" Target="http://www.isohelpline.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066800"/>
            <a:ext cx="7772400" cy="2819400"/>
          </a:xfrm>
        </p:spPr>
        <p:txBody>
          <a:bodyPr/>
          <a:lstStyle/>
          <a:p>
            <a:pPr algn="ctr"/>
            <a:r>
              <a:rPr lang="en-US" dirty="0" smtClean="0"/>
              <a:t>ISO 14001: 2004</a:t>
            </a:r>
            <a:br>
              <a:rPr lang="en-US" dirty="0" smtClean="0"/>
            </a:br>
            <a:r>
              <a:rPr lang="en-US" dirty="0" smtClean="0"/>
              <a:t>Requirements</a:t>
            </a:r>
            <a:endParaRPr lang="en-US" dirty="0"/>
          </a:p>
        </p:txBody>
      </p:sp>
      <p:sp>
        <p:nvSpPr>
          <p:cNvPr id="5" name="Subtitle 4"/>
          <p:cNvSpPr>
            <a:spLocks noGrp="1"/>
          </p:cNvSpPr>
          <p:nvPr>
            <p:ph type="subTitle" idx="1"/>
          </p:nvPr>
        </p:nvSpPr>
        <p:spPr>
          <a:xfrm>
            <a:off x="1371600" y="4267200"/>
            <a:ext cx="6400800" cy="1752600"/>
          </a:xfrm>
        </p:spPr>
        <p:txBody>
          <a:bodyPr/>
          <a:lstStyle/>
          <a:p>
            <a:r>
              <a:rPr lang="en-US" dirty="0" smtClean="0"/>
              <a:t>By</a:t>
            </a:r>
          </a:p>
          <a:p>
            <a:r>
              <a:rPr lang="en-US" dirty="0" smtClean="0"/>
              <a:t>Innovative Matrix </a:t>
            </a:r>
            <a:r>
              <a:rPr lang="en-US" dirty="0" err="1" smtClean="0"/>
              <a:t>Softech</a:t>
            </a:r>
            <a:r>
              <a:rPr lang="en-US" dirty="0" smtClean="0"/>
              <a:t> </a:t>
            </a:r>
            <a:r>
              <a:rPr lang="en-US" dirty="0" err="1" smtClean="0"/>
              <a:t>Pvt</a:t>
            </a:r>
            <a:r>
              <a:rPr lang="en-US" dirty="0" smtClean="0"/>
              <a:t> Ltd</a:t>
            </a:r>
          </a:p>
          <a:p>
            <a:r>
              <a:rPr lang="en-US" dirty="0" smtClean="0"/>
              <a:t>www.ISOhelpline.com</a:t>
            </a:r>
            <a:endParaRPr lang="en-US" dirty="0"/>
          </a:p>
        </p:txBody>
      </p:sp>
      <p:pic>
        <p:nvPicPr>
          <p:cNvPr id="6" name="Picture 5" descr="EMS_14000_gif.gif"/>
          <p:cNvPicPr>
            <a:picLocks noChangeAspect="1"/>
          </p:cNvPicPr>
          <p:nvPr/>
        </p:nvPicPr>
        <p:blipFill>
          <a:blip r:embed="rId3"/>
          <a:stretch>
            <a:fillRect/>
          </a:stretch>
        </p:blipFill>
        <p:spPr>
          <a:xfrm>
            <a:off x="304800" y="1143000"/>
            <a:ext cx="1905000" cy="17526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Emergence of EMS Standards</a:t>
            </a:r>
            <a:endParaRPr lang="en-US" dirty="0"/>
          </a:p>
        </p:txBody>
      </p:sp>
      <p:sp>
        <p:nvSpPr>
          <p:cNvPr id="3" name="Content Placeholder 2"/>
          <p:cNvSpPr>
            <a:spLocks noGrp="1"/>
          </p:cNvSpPr>
          <p:nvPr>
            <p:ph idx="1"/>
          </p:nvPr>
        </p:nvSpPr>
        <p:spPr/>
        <p:txBody>
          <a:bodyPr/>
          <a:lstStyle/>
          <a:p>
            <a:r>
              <a:rPr lang="en-US" dirty="0" smtClean="0"/>
              <a:t>1991</a:t>
            </a:r>
          </a:p>
          <a:p>
            <a:pPr lvl="1"/>
            <a:r>
              <a:rPr lang="en-US" dirty="0" smtClean="0"/>
              <a:t>The business charter for sustainable development</a:t>
            </a:r>
          </a:p>
          <a:p>
            <a:pPr lvl="2"/>
            <a:r>
              <a:rPr lang="en-US" dirty="0" smtClean="0"/>
              <a:t>By International Chamber of Commerce (ICC)</a:t>
            </a:r>
          </a:p>
          <a:p>
            <a:pPr lvl="2"/>
            <a:r>
              <a:rPr lang="en-US" dirty="0" smtClean="0"/>
              <a:t>It had sixteen principles for environmental management that foster sustainable development</a:t>
            </a:r>
          </a:p>
          <a:p>
            <a:pPr lvl="1"/>
            <a:r>
              <a:rPr lang="en-US" dirty="0" smtClean="0"/>
              <a:t>Strategic Advisory Group on Environment (SAGE)</a:t>
            </a:r>
          </a:p>
          <a:p>
            <a:pPr lvl="2"/>
            <a:r>
              <a:rPr lang="en-US" dirty="0" smtClean="0"/>
              <a:t>20 countries</a:t>
            </a:r>
          </a:p>
          <a:p>
            <a:pPr lvl="2"/>
            <a:r>
              <a:rPr lang="en-US" dirty="0" smtClean="0"/>
              <a:t>11 international organizations</a:t>
            </a:r>
          </a:p>
          <a:p>
            <a:pPr lvl="2"/>
            <a:r>
              <a:rPr lang="en-US" dirty="0" smtClean="0"/>
              <a:t>Over 100 environmental experts</a:t>
            </a:r>
          </a:p>
          <a:p>
            <a:pPr lvl="2"/>
            <a:r>
              <a:rPr lang="en-US" dirty="0" smtClean="0"/>
              <a:t>Defined basic requirements of a new to environmental related standards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Emergence of EMS Standards</a:t>
            </a:r>
            <a:endParaRPr lang="en-US" dirty="0"/>
          </a:p>
        </p:txBody>
      </p:sp>
      <p:sp>
        <p:nvSpPr>
          <p:cNvPr id="3" name="Content Placeholder 2"/>
          <p:cNvSpPr>
            <a:spLocks noGrp="1"/>
          </p:cNvSpPr>
          <p:nvPr>
            <p:ph idx="1"/>
          </p:nvPr>
        </p:nvSpPr>
        <p:spPr/>
        <p:txBody>
          <a:bodyPr/>
          <a:lstStyle/>
          <a:p>
            <a:r>
              <a:rPr lang="en-US" dirty="0" smtClean="0"/>
              <a:t>1992</a:t>
            </a:r>
          </a:p>
          <a:p>
            <a:pPr lvl="1"/>
            <a:r>
              <a:rPr lang="en-US" dirty="0" smtClean="0"/>
              <a:t>United Nations Conference on Environment and Development (UNCED) in Rio De </a:t>
            </a:r>
            <a:r>
              <a:rPr lang="en-US" dirty="0" err="1" smtClean="0"/>
              <a:t>Janeriro</a:t>
            </a:r>
            <a:endParaRPr lang="en-US" dirty="0" smtClean="0"/>
          </a:p>
          <a:p>
            <a:pPr lvl="2"/>
            <a:r>
              <a:rPr lang="en-US" dirty="0" smtClean="0"/>
              <a:t>Also called Earth Summit or Rio Summit </a:t>
            </a:r>
          </a:p>
          <a:p>
            <a:pPr lvl="2"/>
            <a:r>
              <a:rPr lang="en-US" dirty="0" smtClean="0"/>
              <a:t>Resulted in Agenda 21 and Rio Declaration</a:t>
            </a:r>
          </a:p>
          <a:p>
            <a:pPr lvl="2"/>
            <a:r>
              <a:rPr lang="en-US" dirty="0" smtClean="0"/>
              <a:t>Agenda 21 :Comprehensive guidance document on sustainable development</a:t>
            </a:r>
          </a:p>
          <a:p>
            <a:pPr lvl="2"/>
            <a:r>
              <a:rPr lang="en-US" dirty="0" smtClean="0"/>
              <a:t>Rio Declaration: Set of 27 principles to achieve sustainable development </a:t>
            </a:r>
          </a:p>
          <a:p>
            <a:pPr lvl="1"/>
            <a:r>
              <a:rPr lang="en-US" dirty="0" smtClean="0"/>
              <a:t>British Standard Institution (BIS) published BS 7750</a:t>
            </a:r>
          </a:p>
          <a:p>
            <a:pPr lvl="2"/>
            <a:r>
              <a:rPr lang="en-US" dirty="0" smtClean="0"/>
              <a:t>Standard for Environmental management System</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Introduction to ISO 14000</a:t>
            </a:r>
            <a:endParaRPr lang="en-US" dirty="0"/>
          </a:p>
        </p:txBody>
      </p:sp>
      <p:sp>
        <p:nvSpPr>
          <p:cNvPr id="3" name="Content Placeholder 2"/>
          <p:cNvSpPr>
            <a:spLocks noGrp="1"/>
          </p:cNvSpPr>
          <p:nvPr>
            <p:ph idx="1"/>
          </p:nvPr>
        </p:nvSpPr>
        <p:spPr/>
        <p:txBody>
          <a:bodyPr/>
          <a:lstStyle/>
          <a:p>
            <a:r>
              <a:rPr lang="en-US" dirty="0" smtClean="0"/>
              <a:t>1993</a:t>
            </a:r>
          </a:p>
          <a:p>
            <a:pPr lvl="1"/>
            <a:r>
              <a:rPr lang="en-US" dirty="0" smtClean="0"/>
              <a:t>Eco-management and audit scheme adopted by EU</a:t>
            </a:r>
          </a:p>
          <a:p>
            <a:pPr lvl="2"/>
            <a:r>
              <a:rPr lang="en-US" dirty="0" smtClean="0"/>
              <a:t>Voluntary implementation of EMS</a:t>
            </a:r>
          </a:p>
          <a:p>
            <a:pPr lvl="1"/>
            <a:r>
              <a:rPr lang="en-US" dirty="0" smtClean="0"/>
              <a:t>January, TC 207 Environmental management Committee created</a:t>
            </a:r>
          </a:p>
          <a:p>
            <a:r>
              <a:rPr lang="en-US" dirty="0" smtClean="0"/>
              <a:t>1996</a:t>
            </a:r>
          </a:p>
          <a:p>
            <a:pPr lvl="1"/>
            <a:r>
              <a:rPr lang="en-US" dirty="0" smtClean="0"/>
              <a:t>ISO 14000 series published in September</a:t>
            </a:r>
          </a:p>
          <a:p>
            <a:r>
              <a:rPr lang="en-US" dirty="0" smtClean="0"/>
              <a:t>2004</a:t>
            </a:r>
          </a:p>
          <a:p>
            <a:pPr lvl="1"/>
            <a:r>
              <a:rPr lang="en-US" dirty="0" smtClean="0"/>
              <a:t>ISO 14000 series revised</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Introduction to ISO 14000</a:t>
            </a:r>
            <a:endParaRPr lang="en-US" dirty="0"/>
          </a:p>
        </p:txBody>
      </p:sp>
      <p:sp>
        <p:nvSpPr>
          <p:cNvPr id="3" name="Content Placeholder 2"/>
          <p:cNvSpPr>
            <a:spLocks noGrp="1"/>
          </p:cNvSpPr>
          <p:nvPr>
            <p:ph idx="1"/>
          </p:nvPr>
        </p:nvSpPr>
        <p:spPr>
          <a:xfrm>
            <a:off x="304800" y="990600"/>
            <a:ext cx="8610600" cy="5334000"/>
          </a:xfrm>
        </p:spPr>
        <p:txBody>
          <a:bodyPr/>
          <a:lstStyle/>
          <a:p>
            <a:r>
              <a:rPr lang="en-US" dirty="0" smtClean="0"/>
              <a:t>ISO 14000 family of standards</a:t>
            </a:r>
          </a:p>
          <a:p>
            <a:pPr lvl="1"/>
            <a:r>
              <a:rPr lang="en-US" dirty="0" smtClean="0"/>
              <a:t>Two most important standards</a:t>
            </a:r>
          </a:p>
          <a:p>
            <a:pPr lvl="1"/>
            <a:r>
              <a:rPr lang="en-US" dirty="0" smtClean="0"/>
              <a:t>ISO 14001: 2004</a:t>
            </a:r>
          </a:p>
          <a:p>
            <a:pPr lvl="2"/>
            <a:r>
              <a:rPr lang="en-US" dirty="0" smtClean="0"/>
              <a:t>Requirements with guidance for use</a:t>
            </a:r>
          </a:p>
          <a:p>
            <a:pPr lvl="2"/>
            <a:r>
              <a:rPr lang="en-US" dirty="0" smtClean="0"/>
              <a:t>Demands objective evidence that can be audited</a:t>
            </a:r>
          </a:p>
          <a:p>
            <a:pPr lvl="2"/>
            <a:r>
              <a:rPr lang="en-US" dirty="0" smtClean="0"/>
              <a:t>Does not specify level of environmental performance</a:t>
            </a:r>
          </a:p>
          <a:p>
            <a:pPr lvl="2"/>
            <a:r>
              <a:rPr lang="en-US" dirty="0" smtClean="0"/>
              <a:t>Can be implemented by wide variety of organizations</a:t>
            </a:r>
          </a:p>
          <a:p>
            <a:pPr lvl="1"/>
            <a:r>
              <a:rPr lang="en-US" dirty="0" smtClean="0"/>
              <a:t>ISO 14004: 2004</a:t>
            </a:r>
          </a:p>
          <a:p>
            <a:pPr lvl="2"/>
            <a:r>
              <a:rPr lang="en-US" dirty="0" smtClean="0"/>
              <a:t>General Guidance on principles, systems and support techniques</a:t>
            </a:r>
          </a:p>
          <a:p>
            <a:pPr lvl="2"/>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ular Callout 4"/>
          <p:cNvSpPr/>
          <p:nvPr/>
        </p:nvSpPr>
        <p:spPr>
          <a:xfrm>
            <a:off x="0" y="990600"/>
            <a:ext cx="2286000" cy="1981200"/>
          </a:xfrm>
          <a:prstGeom prst="wedgeRoundRectCallout">
            <a:avLst>
              <a:gd name="adj1" fmla="val 35456"/>
              <a:gd name="adj2" fmla="val 10367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What is EMS?</a:t>
            </a:r>
            <a:endParaRPr lang="en-US" sz="3200" b="1" dirty="0"/>
          </a:p>
        </p:txBody>
      </p:sp>
      <p:sp>
        <p:nvSpPr>
          <p:cNvPr id="7" name="Rounded Rectangular Callout 6"/>
          <p:cNvSpPr/>
          <p:nvPr/>
        </p:nvSpPr>
        <p:spPr>
          <a:xfrm>
            <a:off x="2590800" y="990600"/>
            <a:ext cx="6172200" cy="2209800"/>
          </a:xfrm>
          <a:prstGeom prst="wedgeRoundRectCallout">
            <a:avLst>
              <a:gd name="adj1" fmla="val -5265"/>
              <a:gd name="adj2" fmla="val 11171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Emergency Medical Services</a:t>
            </a:r>
            <a:endParaRPr lang="en-US" sz="3200" b="1" dirty="0"/>
          </a:p>
        </p:txBody>
      </p:sp>
      <p:grpSp>
        <p:nvGrpSpPr>
          <p:cNvPr id="2" name="Group 25"/>
          <p:cNvGrpSpPr>
            <a:grpSpLocks/>
          </p:cNvGrpSpPr>
          <p:nvPr/>
        </p:nvGrpSpPr>
        <p:grpSpPr bwMode="auto">
          <a:xfrm>
            <a:off x="1371600" y="3733800"/>
            <a:ext cx="2286000" cy="2667000"/>
            <a:chOff x="5102" y="2021"/>
            <a:chExt cx="225" cy="290"/>
          </a:xfrm>
        </p:grpSpPr>
        <p:sp>
          <p:nvSpPr>
            <p:cNvPr id="11" name="AutoShape 26"/>
            <p:cNvSpPr>
              <a:spLocks noChangeArrowheads="1"/>
            </p:cNvSpPr>
            <p:nvPr/>
          </p:nvSpPr>
          <p:spPr bwMode="auto">
            <a:xfrm>
              <a:off x="5156" y="2167"/>
              <a:ext cx="113" cy="91"/>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54 w 1147"/>
                <a:gd name="T5" fmla="*/ 17 h 873"/>
                <a:gd name="T6" fmla="*/ 67 w 1147"/>
                <a:gd name="T7" fmla="*/ 35 h 873"/>
                <a:gd name="T8" fmla="*/ 81 w 1147"/>
                <a:gd name="T9" fmla="*/ 40 h 873"/>
                <a:gd name="T10" fmla="*/ 89 w 1147"/>
                <a:gd name="T11" fmla="*/ 24 h 873"/>
                <a:gd name="T12" fmla="*/ 93 w 1147"/>
                <a:gd name="T13" fmla="*/ 7 h 873"/>
                <a:gd name="T14" fmla="*/ 95 w 1147"/>
                <a:gd name="T15" fmla="*/ 1 h 873"/>
                <a:gd name="T16" fmla="*/ 105 w 1147"/>
                <a:gd name="T17" fmla="*/ 15 h 873"/>
                <a:gd name="T18" fmla="*/ 111 w 1147"/>
                <a:gd name="T19" fmla="*/ 40 h 873"/>
                <a:gd name="T20" fmla="*/ 111 w 1147"/>
                <a:gd name="T21" fmla="*/ 70 h 873"/>
                <a:gd name="T22" fmla="*/ 100 w 1147"/>
                <a:gd name="T23" fmla="*/ 84 h 873"/>
                <a:gd name="T24" fmla="*/ 81 w 1147"/>
                <a:gd name="T25" fmla="*/ 90 h 873"/>
                <a:gd name="T26" fmla="*/ 56 w 1147"/>
                <a:gd name="T27" fmla="*/ 91 h 873"/>
                <a:gd name="T28" fmla="*/ 36 w 1147"/>
                <a:gd name="T29" fmla="*/ 90 h 873"/>
                <a:gd name="T30" fmla="*/ 21 w 1147"/>
                <a:gd name="T31" fmla="*/ 85 h 873"/>
                <a:gd name="T32" fmla="*/ 8 w 1147"/>
                <a:gd name="T33" fmla="*/ 75 h 873"/>
                <a:gd name="T34" fmla="*/ 0 w 1147"/>
                <a:gd name="T35" fmla="*/ 66 h 873"/>
                <a:gd name="T36" fmla="*/ 10 w 1147"/>
                <a:gd name="T37" fmla="*/ 43 h 873"/>
                <a:gd name="T38" fmla="*/ 20 w 1147"/>
                <a:gd name="T39" fmla="*/ 21 h 873"/>
                <a:gd name="T40" fmla="*/ 30 w 1147"/>
                <a:gd name="T41" fmla="*/ 11 h 873"/>
                <a:gd name="T42" fmla="*/ 49 w 1147"/>
                <a:gd name="T43" fmla="*/ 6 h 873"/>
                <a:gd name="T44" fmla="*/ 54 w 1147"/>
                <a:gd name="T45" fmla="*/ 17 h 873"/>
                <a:gd name="T46" fmla="*/ 0 w 1147"/>
                <a:gd name="T47" fmla="*/ 0 h 873"/>
                <a:gd name="T48" fmla="*/ 1147 w 1147"/>
                <a:gd name="T49" fmla="*/ 873 h 873"/>
              </a:gdLst>
              <a:ahLst/>
              <a:cxnLst>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T46" t="T47" r="T48" b="T49"/>
              <a:pathLst>
                <a:path w="1147" h="873">
                  <a:moveTo>
                    <a:pt x="550" y="166"/>
                  </a:moveTo>
                  <a:cubicBezTo>
                    <a:pt x="581" y="211"/>
                    <a:pt x="635" y="298"/>
                    <a:pt x="680" y="334"/>
                  </a:cubicBezTo>
                  <a:cubicBezTo>
                    <a:pt x="725" y="370"/>
                    <a:pt x="783" y="403"/>
                    <a:pt x="820" y="385"/>
                  </a:cubicBezTo>
                  <a:cubicBezTo>
                    <a:pt x="857" y="368"/>
                    <a:pt x="884" y="281"/>
                    <a:pt x="905" y="229"/>
                  </a:cubicBezTo>
                  <a:cubicBezTo>
                    <a:pt x="926" y="176"/>
                    <a:pt x="937" y="103"/>
                    <a:pt x="946" y="67"/>
                  </a:cubicBezTo>
                  <a:cubicBezTo>
                    <a:pt x="955" y="31"/>
                    <a:pt x="942" y="0"/>
                    <a:pt x="962" y="12"/>
                  </a:cubicBezTo>
                  <a:cubicBezTo>
                    <a:pt x="982" y="24"/>
                    <a:pt x="1036" y="78"/>
                    <a:pt x="1064" y="141"/>
                  </a:cubicBezTo>
                  <a:cubicBezTo>
                    <a:pt x="1092" y="203"/>
                    <a:pt x="1117" y="298"/>
                    <a:pt x="1128" y="385"/>
                  </a:cubicBezTo>
                  <a:cubicBezTo>
                    <a:pt x="1139" y="473"/>
                    <a:pt x="1147" y="598"/>
                    <a:pt x="1128" y="668"/>
                  </a:cubicBezTo>
                  <a:cubicBezTo>
                    <a:pt x="1109" y="739"/>
                    <a:pt x="1064" y="778"/>
                    <a:pt x="1013" y="810"/>
                  </a:cubicBezTo>
                  <a:cubicBezTo>
                    <a:pt x="962" y="842"/>
                    <a:pt x="898" y="849"/>
                    <a:pt x="823" y="859"/>
                  </a:cubicBezTo>
                  <a:cubicBezTo>
                    <a:pt x="748" y="869"/>
                    <a:pt x="640" y="873"/>
                    <a:pt x="564" y="873"/>
                  </a:cubicBezTo>
                  <a:cubicBezTo>
                    <a:pt x="488" y="873"/>
                    <a:pt x="424" y="869"/>
                    <a:pt x="366" y="859"/>
                  </a:cubicBezTo>
                  <a:cubicBezTo>
                    <a:pt x="308" y="849"/>
                    <a:pt x="264" y="834"/>
                    <a:pt x="216" y="811"/>
                  </a:cubicBezTo>
                  <a:cubicBezTo>
                    <a:pt x="168" y="788"/>
                    <a:pt x="114" y="753"/>
                    <a:pt x="79" y="723"/>
                  </a:cubicBezTo>
                  <a:cubicBezTo>
                    <a:pt x="44" y="693"/>
                    <a:pt x="0" y="682"/>
                    <a:pt x="4" y="630"/>
                  </a:cubicBezTo>
                  <a:cubicBezTo>
                    <a:pt x="8" y="579"/>
                    <a:pt x="69" y="482"/>
                    <a:pt x="102" y="411"/>
                  </a:cubicBezTo>
                  <a:cubicBezTo>
                    <a:pt x="135" y="340"/>
                    <a:pt x="171" y="257"/>
                    <a:pt x="205" y="205"/>
                  </a:cubicBezTo>
                  <a:cubicBezTo>
                    <a:pt x="239" y="153"/>
                    <a:pt x="260" y="125"/>
                    <a:pt x="308" y="102"/>
                  </a:cubicBezTo>
                  <a:cubicBezTo>
                    <a:pt x="356" y="78"/>
                    <a:pt x="455" y="50"/>
                    <a:pt x="495" y="61"/>
                  </a:cubicBezTo>
                  <a:cubicBezTo>
                    <a:pt x="535" y="72"/>
                    <a:pt x="519" y="121"/>
                    <a:pt x="550" y="166"/>
                  </a:cubicBezTo>
                  <a:close/>
                </a:path>
              </a:pathLst>
            </a:custGeom>
            <a:solidFill>
              <a:srgbClr val="92D050"/>
            </a:solidFill>
            <a:ln w="11520">
              <a:solidFill>
                <a:srgbClr val="92D050"/>
              </a:solidFill>
              <a:miter lim="800000"/>
              <a:headEnd/>
              <a:tailEnd/>
            </a:ln>
            <a:effectLst>
              <a:outerShdw dist="110983" dir="798901" algn="ctr" rotWithShape="0">
                <a:srgbClr val="7B6C00">
                  <a:alpha val="83009"/>
                </a:srgbClr>
              </a:outerShdw>
            </a:effectLst>
          </p:spPr>
          <p:txBody>
            <a:bodyPr wrap="none" anchor="ctr"/>
            <a:lstStyle/>
            <a:p>
              <a:pPr>
                <a:defRPr/>
              </a:pPr>
              <a:endParaRPr lang="en-US"/>
            </a:p>
          </p:txBody>
        </p:sp>
        <p:sp>
          <p:nvSpPr>
            <p:cNvPr id="12" name="AutoShape 27"/>
            <p:cNvSpPr>
              <a:spLocks noChangeArrowheads="1"/>
            </p:cNvSpPr>
            <p:nvPr/>
          </p:nvSpPr>
          <p:spPr bwMode="auto">
            <a:xfrm>
              <a:off x="5203" y="2118"/>
              <a:ext cx="73" cy="59"/>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0 w 750"/>
                <a:gd name="T5" fmla="*/ 54 h 562"/>
                <a:gd name="T6" fmla="*/ 25 w 750"/>
                <a:gd name="T7" fmla="*/ 58 h 562"/>
                <a:gd name="T8" fmla="*/ 46 w 750"/>
                <a:gd name="T9" fmla="*/ 51 h 562"/>
                <a:gd name="T10" fmla="*/ 61 w 750"/>
                <a:gd name="T11" fmla="*/ 36 h 562"/>
                <a:gd name="T12" fmla="*/ 68 w 750"/>
                <a:gd name="T13" fmla="*/ 22 h 562"/>
                <a:gd name="T14" fmla="*/ 70 w 750"/>
                <a:gd name="T15" fmla="*/ 3 h 562"/>
                <a:gd name="T16" fmla="*/ 49 w 750"/>
                <a:gd name="T17" fmla="*/ 13 h 562"/>
                <a:gd name="T18" fmla="*/ 28 w 750"/>
                <a:gd name="T19" fmla="*/ 9 h 562"/>
                <a:gd name="T20" fmla="*/ 12 w 750"/>
                <a:gd name="T21" fmla="*/ 6 h 562"/>
                <a:gd name="T22" fmla="*/ 1 w 750"/>
                <a:gd name="T23" fmla="*/ 0 h 562"/>
                <a:gd name="T24" fmla="*/ 3 w 750"/>
                <a:gd name="T25" fmla="*/ 25 h 562"/>
                <a:gd name="T26" fmla="*/ 1 w 750"/>
                <a:gd name="T27" fmla="*/ 44 h 562"/>
                <a:gd name="T28" fmla="*/ 0 w 750"/>
                <a:gd name="T29" fmla="*/ 54 h 562"/>
                <a:gd name="T30" fmla="*/ 0 w 750"/>
                <a:gd name="T31" fmla="*/ 0 h 562"/>
                <a:gd name="T32" fmla="*/ 750 w 750"/>
                <a:gd name="T33" fmla="*/ 562 h 562"/>
              </a:gdLst>
              <a:ahLst/>
              <a:cxnLst>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T30" t="T31" r="T32" b="T33"/>
              <a:pathLst>
                <a:path w="750" h="562">
                  <a:moveTo>
                    <a:pt x="0" y="512"/>
                  </a:moveTo>
                  <a:cubicBezTo>
                    <a:pt x="41" y="534"/>
                    <a:pt x="179" y="562"/>
                    <a:pt x="258" y="557"/>
                  </a:cubicBezTo>
                  <a:cubicBezTo>
                    <a:pt x="337" y="552"/>
                    <a:pt x="412" y="518"/>
                    <a:pt x="473" y="483"/>
                  </a:cubicBezTo>
                  <a:cubicBezTo>
                    <a:pt x="534" y="448"/>
                    <a:pt x="588" y="392"/>
                    <a:pt x="626" y="346"/>
                  </a:cubicBezTo>
                  <a:cubicBezTo>
                    <a:pt x="664" y="300"/>
                    <a:pt x="688" y="262"/>
                    <a:pt x="703" y="209"/>
                  </a:cubicBezTo>
                  <a:cubicBezTo>
                    <a:pt x="718" y="156"/>
                    <a:pt x="750" y="40"/>
                    <a:pt x="717" y="25"/>
                  </a:cubicBezTo>
                  <a:lnTo>
                    <a:pt x="504" y="120"/>
                  </a:lnTo>
                  <a:lnTo>
                    <a:pt x="288" y="90"/>
                  </a:lnTo>
                  <a:lnTo>
                    <a:pt x="120" y="60"/>
                  </a:lnTo>
                  <a:lnTo>
                    <a:pt x="13" y="0"/>
                  </a:lnTo>
                  <a:lnTo>
                    <a:pt x="27" y="241"/>
                  </a:lnTo>
                  <a:lnTo>
                    <a:pt x="13" y="422"/>
                  </a:lnTo>
                  <a:lnTo>
                    <a:pt x="0" y="512"/>
                  </a:lnTo>
                  <a:close/>
                </a:path>
              </a:pathLst>
            </a:custGeom>
            <a:solidFill>
              <a:srgbClr val="F6E9DB"/>
            </a:solidFill>
            <a:ln w="11520">
              <a:solidFill>
                <a:srgbClr val="CCB400"/>
              </a:solidFill>
              <a:miter lim="800000"/>
              <a:headEnd/>
              <a:tailEnd/>
            </a:ln>
            <a:effectLst>
              <a:outerShdw dist="110820" dir="777166" algn="ctr" rotWithShape="0">
                <a:srgbClr val="937E00">
                  <a:alpha val="38034"/>
                </a:srgbClr>
              </a:outerShdw>
            </a:effectLst>
          </p:spPr>
          <p:txBody>
            <a:bodyPr wrap="none" anchor="ctr"/>
            <a:lstStyle/>
            <a:p>
              <a:pPr>
                <a:defRPr/>
              </a:pPr>
              <a:endParaRPr lang="en-US"/>
            </a:p>
          </p:txBody>
        </p:sp>
        <p:grpSp>
          <p:nvGrpSpPr>
            <p:cNvPr id="3" name="Group 28"/>
            <p:cNvGrpSpPr>
              <a:grpSpLocks/>
            </p:cNvGrpSpPr>
            <p:nvPr/>
          </p:nvGrpSpPr>
          <p:grpSpPr bwMode="auto">
            <a:xfrm>
              <a:off x="5102" y="2021"/>
              <a:ext cx="226" cy="291"/>
              <a:chOff x="5102" y="2021"/>
              <a:chExt cx="226" cy="291"/>
            </a:xfrm>
          </p:grpSpPr>
          <p:pic>
            <p:nvPicPr>
              <p:cNvPr id="14" name="Picture 29"/>
              <p:cNvPicPr>
                <a:picLocks noChangeAspect="1" noChangeArrowheads="1"/>
              </p:cNvPicPr>
              <p:nvPr/>
            </p:nvPicPr>
            <p:blipFill>
              <a:blip r:embed="rId3"/>
              <a:srcRect/>
              <a:stretch>
                <a:fillRect/>
              </a:stretch>
            </p:blipFill>
            <p:spPr bwMode="auto">
              <a:xfrm>
                <a:off x="5102" y="2021"/>
                <a:ext cx="226" cy="291"/>
              </a:xfrm>
              <a:prstGeom prst="rect">
                <a:avLst/>
              </a:prstGeom>
              <a:noFill/>
              <a:ln w="9525">
                <a:noFill/>
                <a:round/>
                <a:headEnd/>
                <a:tailEnd/>
              </a:ln>
            </p:spPr>
          </p:pic>
          <p:sp>
            <p:nvSpPr>
              <p:cNvPr id="15" name="Text Box 30"/>
              <p:cNvSpPr txBox="1">
                <a:spLocks noChangeArrowheads="1"/>
              </p:cNvSpPr>
              <p:nvPr/>
            </p:nvSpPr>
            <p:spPr bwMode="auto">
              <a:xfrm flipH="1">
                <a:off x="5136" y="2050"/>
                <a:ext cx="136" cy="194"/>
              </a:xfrm>
              <a:prstGeom prst="rect">
                <a:avLst/>
              </a:prstGeom>
              <a:noFill/>
              <a:ln w="9525">
                <a:noFill/>
                <a:round/>
                <a:headEnd/>
                <a:tailEnd/>
              </a:ln>
            </p:spPr>
            <p:txBody>
              <a:bodyPr wrap="none" anchor="ctr"/>
              <a:lstStyle/>
              <a:p>
                <a:endParaRPr lang="en-US"/>
              </a:p>
            </p:txBody>
          </p:sp>
        </p:grpSp>
      </p:grpSp>
      <p:grpSp>
        <p:nvGrpSpPr>
          <p:cNvPr id="4" name="Group 31"/>
          <p:cNvGrpSpPr>
            <a:grpSpLocks/>
          </p:cNvGrpSpPr>
          <p:nvPr/>
        </p:nvGrpSpPr>
        <p:grpSpPr bwMode="auto">
          <a:xfrm>
            <a:off x="6248400" y="4038600"/>
            <a:ext cx="2133600" cy="1981200"/>
            <a:chOff x="855" y="2053"/>
            <a:chExt cx="137" cy="303"/>
          </a:xfrm>
        </p:grpSpPr>
        <p:sp>
          <p:nvSpPr>
            <p:cNvPr id="17" name="AutoShape 32"/>
            <p:cNvSpPr>
              <a:spLocks noChangeArrowheads="1"/>
            </p:cNvSpPr>
            <p:nvPr/>
          </p:nvSpPr>
          <p:spPr bwMode="auto">
            <a:xfrm flipH="1">
              <a:off x="867" y="2215"/>
              <a:ext cx="126" cy="142"/>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61 w 1151"/>
                <a:gd name="T5" fmla="*/ 37 h 952"/>
                <a:gd name="T6" fmla="*/ 75 w 1151"/>
                <a:gd name="T7" fmla="*/ 62 h 952"/>
                <a:gd name="T8" fmla="*/ 91 w 1151"/>
                <a:gd name="T9" fmla="*/ 69 h 952"/>
                <a:gd name="T10" fmla="*/ 98 w 1151"/>
                <a:gd name="T11" fmla="*/ 44 h 952"/>
                <a:gd name="T12" fmla="*/ 100 w 1151"/>
                <a:gd name="T13" fmla="*/ 13 h 952"/>
                <a:gd name="T14" fmla="*/ 100 w 1151"/>
                <a:gd name="T15" fmla="*/ 3 h 952"/>
                <a:gd name="T16" fmla="*/ 118 w 1151"/>
                <a:gd name="T17" fmla="*/ 33 h 952"/>
                <a:gd name="T18" fmla="*/ 125 w 1151"/>
                <a:gd name="T19" fmla="*/ 69 h 952"/>
                <a:gd name="T20" fmla="*/ 125 w 1151"/>
                <a:gd name="T21" fmla="*/ 111 h 952"/>
                <a:gd name="T22" fmla="*/ 112 w 1151"/>
                <a:gd name="T23" fmla="*/ 133 h 952"/>
                <a:gd name="T24" fmla="*/ 91 w 1151"/>
                <a:gd name="T25" fmla="*/ 140 h 952"/>
                <a:gd name="T26" fmla="*/ 63 w 1151"/>
                <a:gd name="T27" fmla="*/ 142 h 952"/>
                <a:gd name="T28" fmla="*/ 41 w 1151"/>
                <a:gd name="T29" fmla="*/ 140 h 952"/>
                <a:gd name="T30" fmla="*/ 24 w 1151"/>
                <a:gd name="T31" fmla="*/ 133 h 952"/>
                <a:gd name="T32" fmla="*/ 9 w 1151"/>
                <a:gd name="T33" fmla="*/ 120 h 952"/>
                <a:gd name="T34" fmla="*/ 1 w 1151"/>
                <a:gd name="T35" fmla="*/ 106 h 952"/>
                <a:gd name="T36" fmla="*/ 4 w 1151"/>
                <a:gd name="T37" fmla="*/ 73 h 952"/>
                <a:gd name="T38" fmla="*/ 13 w 1151"/>
                <a:gd name="T39" fmla="*/ 42 h 952"/>
                <a:gd name="T40" fmla="*/ 25 w 1151"/>
                <a:gd name="T41" fmla="*/ 23 h 952"/>
                <a:gd name="T42" fmla="*/ 44 w 1151"/>
                <a:gd name="T43" fmla="*/ 9 h 952"/>
                <a:gd name="T44" fmla="*/ 61 w 1151"/>
                <a:gd name="T45" fmla="*/ 37 h 952"/>
                <a:gd name="T46" fmla="*/ 0 w 1151"/>
                <a:gd name="T47" fmla="*/ 0 h 952"/>
                <a:gd name="T48" fmla="*/ 1151 w 1151"/>
                <a:gd name="T49" fmla="*/ 952 h 952"/>
              </a:gdLst>
              <a:ahLst/>
              <a:cxnLst>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T46" t="T47" r="T48" b="T49"/>
              <a:pathLst>
                <a:path w="1151" h="952">
                  <a:moveTo>
                    <a:pt x="554" y="245"/>
                  </a:moveTo>
                  <a:cubicBezTo>
                    <a:pt x="585" y="290"/>
                    <a:pt x="639" y="377"/>
                    <a:pt x="684" y="413"/>
                  </a:cubicBezTo>
                  <a:cubicBezTo>
                    <a:pt x="729" y="449"/>
                    <a:pt x="791" y="484"/>
                    <a:pt x="824" y="464"/>
                  </a:cubicBezTo>
                  <a:cubicBezTo>
                    <a:pt x="857" y="444"/>
                    <a:pt x="871" y="356"/>
                    <a:pt x="884" y="293"/>
                  </a:cubicBezTo>
                  <a:cubicBezTo>
                    <a:pt x="897" y="230"/>
                    <a:pt x="900" y="133"/>
                    <a:pt x="903" y="88"/>
                  </a:cubicBezTo>
                  <a:cubicBezTo>
                    <a:pt x="906" y="43"/>
                    <a:pt x="876" y="0"/>
                    <a:pt x="903" y="22"/>
                  </a:cubicBezTo>
                  <a:cubicBezTo>
                    <a:pt x="930" y="44"/>
                    <a:pt x="1030" y="146"/>
                    <a:pt x="1068" y="220"/>
                  </a:cubicBezTo>
                  <a:cubicBezTo>
                    <a:pt x="1106" y="294"/>
                    <a:pt x="1121" y="377"/>
                    <a:pt x="1132" y="464"/>
                  </a:cubicBezTo>
                  <a:cubicBezTo>
                    <a:pt x="1143" y="552"/>
                    <a:pt x="1151" y="677"/>
                    <a:pt x="1132" y="747"/>
                  </a:cubicBezTo>
                  <a:cubicBezTo>
                    <a:pt x="1113" y="818"/>
                    <a:pt x="1068" y="857"/>
                    <a:pt x="1017" y="889"/>
                  </a:cubicBezTo>
                  <a:cubicBezTo>
                    <a:pt x="966" y="921"/>
                    <a:pt x="902" y="928"/>
                    <a:pt x="827" y="938"/>
                  </a:cubicBezTo>
                  <a:cubicBezTo>
                    <a:pt x="752" y="948"/>
                    <a:pt x="644" y="952"/>
                    <a:pt x="568" y="952"/>
                  </a:cubicBezTo>
                  <a:cubicBezTo>
                    <a:pt x="492" y="952"/>
                    <a:pt x="428" y="948"/>
                    <a:pt x="370" y="938"/>
                  </a:cubicBezTo>
                  <a:cubicBezTo>
                    <a:pt x="312" y="928"/>
                    <a:pt x="268" y="913"/>
                    <a:pt x="220" y="890"/>
                  </a:cubicBezTo>
                  <a:cubicBezTo>
                    <a:pt x="172" y="867"/>
                    <a:pt x="118" y="832"/>
                    <a:pt x="83" y="802"/>
                  </a:cubicBezTo>
                  <a:cubicBezTo>
                    <a:pt x="48" y="772"/>
                    <a:pt x="16" y="761"/>
                    <a:pt x="8" y="709"/>
                  </a:cubicBezTo>
                  <a:cubicBezTo>
                    <a:pt x="0" y="657"/>
                    <a:pt x="16" y="561"/>
                    <a:pt x="34" y="490"/>
                  </a:cubicBezTo>
                  <a:cubicBezTo>
                    <a:pt x="52" y="419"/>
                    <a:pt x="85" y="340"/>
                    <a:pt x="118" y="284"/>
                  </a:cubicBezTo>
                  <a:cubicBezTo>
                    <a:pt x="151" y="228"/>
                    <a:pt x="183" y="191"/>
                    <a:pt x="230" y="153"/>
                  </a:cubicBezTo>
                  <a:cubicBezTo>
                    <a:pt x="277" y="115"/>
                    <a:pt x="344" y="44"/>
                    <a:pt x="398" y="59"/>
                  </a:cubicBezTo>
                  <a:cubicBezTo>
                    <a:pt x="452" y="74"/>
                    <a:pt x="522" y="206"/>
                    <a:pt x="554" y="245"/>
                  </a:cubicBezTo>
                  <a:close/>
                </a:path>
              </a:pathLst>
            </a:custGeom>
            <a:gradFill rotWithShape="0">
              <a:gsLst>
                <a:gs pos="0">
                  <a:srgbClr val="DEA097"/>
                </a:gs>
                <a:gs pos="100000">
                  <a:srgbClr val="E27360"/>
                </a:gs>
              </a:gsLst>
              <a:lin ang="5400000" scaled="1"/>
            </a:gradFill>
            <a:ln w="11520">
              <a:solidFill>
                <a:srgbClr val="D16349"/>
              </a:solidFill>
              <a:miter lim="800000"/>
              <a:headEnd/>
              <a:tailEnd/>
            </a:ln>
            <a:effectLst>
              <a:outerShdw dist="110983" dir="798901" algn="ctr" rotWithShape="0">
                <a:srgbClr val="7E3929">
                  <a:alpha val="83009"/>
                </a:srgbClr>
              </a:outerShdw>
            </a:effectLst>
          </p:spPr>
          <p:txBody>
            <a:bodyPr wrap="none" anchor="ctr"/>
            <a:lstStyle/>
            <a:p>
              <a:pPr>
                <a:defRPr/>
              </a:pPr>
              <a:endParaRPr lang="en-US"/>
            </a:p>
          </p:txBody>
        </p:sp>
        <p:sp>
          <p:nvSpPr>
            <p:cNvPr id="18" name="AutoShape 33"/>
            <p:cNvSpPr>
              <a:spLocks noChangeArrowheads="1"/>
            </p:cNvSpPr>
            <p:nvPr/>
          </p:nvSpPr>
          <p:spPr bwMode="auto">
            <a:xfrm flipH="1">
              <a:off x="865" y="2150"/>
              <a:ext cx="109" cy="9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28 w 1003"/>
                <a:gd name="T5" fmla="*/ 83 h 602"/>
                <a:gd name="T6" fmla="*/ 56 w 1003"/>
                <a:gd name="T7" fmla="*/ 89 h 602"/>
                <a:gd name="T8" fmla="*/ 80 w 1003"/>
                <a:gd name="T9" fmla="*/ 78 h 602"/>
                <a:gd name="T10" fmla="*/ 96 w 1003"/>
                <a:gd name="T11" fmla="*/ 58 h 602"/>
                <a:gd name="T12" fmla="*/ 105 w 1003"/>
                <a:gd name="T13" fmla="*/ 37 h 602"/>
                <a:gd name="T14" fmla="*/ 106 w 1003"/>
                <a:gd name="T15" fmla="*/ 10 h 602"/>
                <a:gd name="T16" fmla="*/ 83 w 1003"/>
                <a:gd name="T17" fmla="*/ 24 h 602"/>
                <a:gd name="T18" fmla="*/ 59 w 1003"/>
                <a:gd name="T19" fmla="*/ 19 h 602"/>
                <a:gd name="T20" fmla="*/ 41 w 1003"/>
                <a:gd name="T21" fmla="*/ 15 h 602"/>
                <a:gd name="T22" fmla="*/ 29 w 1003"/>
                <a:gd name="T23" fmla="*/ 6 h 602"/>
                <a:gd name="T24" fmla="*/ 12 w 1003"/>
                <a:gd name="T25" fmla="*/ 0 h 602"/>
                <a:gd name="T26" fmla="*/ 7 w 1003"/>
                <a:gd name="T27" fmla="*/ 17 h 602"/>
                <a:gd name="T28" fmla="*/ 1 w 1003"/>
                <a:gd name="T29" fmla="*/ 46 h 602"/>
                <a:gd name="T30" fmla="*/ 15 w 1003"/>
                <a:gd name="T31" fmla="*/ 70 h 602"/>
                <a:gd name="T32" fmla="*/ 28 w 1003"/>
                <a:gd name="T33" fmla="*/ 83 h 602"/>
                <a:gd name="T34" fmla="*/ 0 w 1003"/>
                <a:gd name="T35" fmla="*/ 0 h 602"/>
                <a:gd name="T36" fmla="*/ 1003 w 1003"/>
                <a:gd name="T37" fmla="*/ 602 h 602"/>
              </a:gdLst>
              <a:ahLst/>
              <a:cxnLst>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T34" t="T35" r="T36" b="T37"/>
              <a:pathLst>
                <a:path w="1003" h="602">
                  <a:moveTo>
                    <a:pt x="253" y="552"/>
                  </a:moveTo>
                  <a:cubicBezTo>
                    <a:pt x="317" y="581"/>
                    <a:pt x="432" y="602"/>
                    <a:pt x="511" y="597"/>
                  </a:cubicBezTo>
                  <a:cubicBezTo>
                    <a:pt x="590" y="592"/>
                    <a:pt x="665" y="558"/>
                    <a:pt x="726" y="523"/>
                  </a:cubicBezTo>
                  <a:cubicBezTo>
                    <a:pt x="787" y="488"/>
                    <a:pt x="841" y="432"/>
                    <a:pt x="879" y="386"/>
                  </a:cubicBezTo>
                  <a:cubicBezTo>
                    <a:pt x="917" y="340"/>
                    <a:pt x="941" y="302"/>
                    <a:pt x="956" y="249"/>
                  </a:cubicBezTo>
                  <a:cubicBezTo>
                    <a:pt x="971" y="196"/>
                    <a:pt x="1003" y="80"/>
                    <a:pt x="970" y="65"/>
                  </a:cubicBezTo>
                  <a:lnTo>
                    <a:pt x="757" y="160"/>
                  </a:lnTo>
                  <a:lnTo>
                    <a:pt x="541" y="130"/>
                  </a:lnTo>
                  <a:lnTo>
                    <a:pt x="373" y="100"/>
                  </a:lnTo>
                  <a:lnTo>
                    <a:pt x="266" y="40"/>
                  </a:lnTo>
                  <a:lnTo>
                    <a:pt x="105" y="0"/>
                  </a:lnTo>
                  <a:lnTo>
                    <a:pt x="67" y="112"/>
                  </a:lnTo>
                  <a:cubicBezTo>
                    <a:pt x="51" y="163"/>
                    <a:pt x="0" y="250"/>
                    <a:pt x="11" y="309"/>
                  </a:cubicBezTo>
                  <a:cubicBezTo>
                    <a:pt x="22" y="368"/>
                    <a:pt x="93" y="426"/>
                    <a:pt x="133" y="467"/>
                  </a:cubicBezTo>
                  <a:cubicBezTo>
                    <a:pt x="173" y="508"/>
                    <a:pt x="228" y="534"/>
                    <a:pt x="253" y="552"/>
                  </a:cubicBezTo>
                  <a:close/>
                </a:path>
              </a:pathLst>
            </a:custGeom>
            <a:gradFill rotWithShape="0">
              <a:gsLst>
                <a:gs pos="0">
                  <a:srgbClr val="DEB697"/>
                </a:gs>
                <a:gs pos="100000">
                  <a:srgbClr val="E29D60"/>
                </a:gs>
              </a:gsLst>
              <a:lin ang="5400000" scaled="1"/>
            </a:gradFill>
            <a:ln w="11520">
              <a:solidFill>
                <a:srgbClr val="D19049"/>
              </a:solidFill>
              <a:miter lim="800000"/>
              <a:headEnd/>
              <a:tailEnd/>
            </a:ln>
            <a:effectLst>
              <a:outerShdw dist="110983" dir="798901" algn="ctr" rotWithShape="0">
                <a:srgbClr val="7E5629">
                  <a:alpha val="83009"/>
                </a:srgbClr>
              </a:outerShdw>
            </a:effectLst>
          </p:spPr>
          <p:txBody>
            <a:bodyPr wrap="none" anchor="ctr"/>
            <a:lstStyle/>
            <a:p>
              <a:pPr>
                <a:defRPr/>
              </a:pPr>
              <a:endParaRPr lang="en-US"/>
            </a:p>
          </p:txBody>
        </p:sp>
        <p:sp>
          <p:nvSpPr>
            <p:cNvPr id="19" name="AutoShape 34"/>
            <p:cNvSpPr>
              <a:spLocks noChangeArrowheads="1"/>
            </p:cNvSpPr>
            <p:nvPr/>
          </p:nvSpPr>
          <p:spPr bwMode="auto">
            <a:xfrm flipH="1">
              <a:off x="855" y="2053"/>
              <a:ext cx="137" cy="149"/>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25 w 1253"/>
                <a:gd name="T5" fmla="*/ 111 h 999"/>
                <a:gd name="T6" fmla="*/ 132 w 1253"/>
                <a:gd name="T7" fmla="*/ 100 h 999"/>
                <a:gd name="T8" fmla="*/ 138 w 1253"/>
                <a:gd name="T9" fmla="*/ 84 h 999"/>
                <a:gd name="T10" fmla="*/ 133 w 1253"/>
                <a:gd name="T11" fmla="*/ 71 h 999"/>
                <a:gd name="T12" fmla="*/ 136 w 1253"/>
                <a:gd name="T13" fmla="*/ 55 h 999"/>
                <a:gd name="T14" fmla="*/ 127 w 1253"/>
                <a:gd name="T15" fmla="*/ 50 h 999"/>
                <a:gd name="T16" fmla="*/ 123 w 1253"/>
                <a:gd name="T17" fmla="*/ 33 h 999"/>
                <a:gd name="T18" fmla="*/ 112 w 1253"/>
                <a:gd name="T19" fmla="*/ 24 h 999"/>
                <a:gd name="T20" fmla="*/ 106 w 1253"/>
                <a:gd name="T21" fmla="*/ 13 h 999"/>
                <a:gd name="T22" fmla="*/ 96 w 1253"/>
                <a:gd name="T23" fmla="*/ 11 h 999"/>
                <a:gd name="T24" fmla="*/ 85 w 1253"/>
                <a:gd name="T25" fmla="*/ 1 h 999"/>
                <a:gd name="T26" fmla="*/ 76 w 1253"/>
                <a:gd name="T27" fmla="*/ 6 h 999"/>
                <a:gd name="T28" fmla="*/ 62 w 1253"/>
                <a:gd name="T29" fmla="*/ 2 h 999"/>
                <a:gd name="T30" fmla="*/ 54 w 1253"/>
                <a:gd name="T31" fmla="*/ 7 h 999"/>
                <a:gd name="T32" fmla="*/ 42 w 1253"/>
                <a:gd name="T33" fmla="*/ 5 h 999"/>
                <a:gd name="T34" fmla="*/ 33 w 1253"/>
                <a:gd name="T35" fmla="*/ 17 h 999"/>
                <a:gd name="T36" fmla="*/ 23 w 1253"/>
                <a:gd name="T37" fmla="*/ 21 h 999"/>
                <a:gd name="T38" fmla="*/ 17 w 1253"/>
                <a:gd name="T39" fmla="*/ 39 h 999"/>
                <a:gd name="T40" fmla="*/ 7 w 1253"/>
                <a:gd name="T41" fmla="*/ 46 h 999"/>
                <a:gd name="T42" fmla="*/ 6 w 1253"/>
                <a:gd name="T43" fmla="*/ 59 h 999"/>
                <a:gd name="T44" fmla="*/ 8 w 1253"/>
                <a:gd name="T45" fmla="*/ 69 h 999"/>
                <a:gd name="T46" fmla="*/ 2 w 1253"/>
                <a:gd name="T47" fmla="*/ 83 h 999"/>
                <a:gd name="T48" fmla="*/ 5 w 1253"/>
                <a:gd name="T49" fmla="*/ 100 h 999"/>
                <a:gd name="T50" fmla="*/ 1 w 1253"/>
                <a:gd name="T51" fmla="*/ 112 h 999"/>
                <a:gd name="T52" fmla="*/ 9 w 1253"/>
                <a:gd name="T53" fmla="*/ 127 h 999"/>
                <a:gd name="T54" fmla="*/ 8 w 1253"/>
                <a:gd name="T55" fmla="*/ 140 h 999"/>
                <a:gd name="T56" fmla="*/ 19 w 1253"/>
                <a:gd name="T57" fmla="*/ 146 h 999"/>
                <a:gd name="T58" fmla="*/ 27 w 1253"/>
                <a:gd name="T59" fmla="*/ 124 h 999"/>
                <a:gd name="T60" fmla="*/ 33 w 1253"/>
                <a:gd name="T61" fmla="*/ 135 h 999"/>
                <a:gd name="T62" fmla="*/ 31 w 1253"/>
                <a:gd name="T63" fmla="*/ 105 h 999"/>
                <a:gd name="T64" fmla="*/ 43 w 1253"/>
                <a:gd name="T65" fmla="*/ 102 h 999"/>
                <a:gd name="T66" fmla="*/ 47 w 1253"/>
                <a:gd name="T67" fmla="*/ 114 h 999"/>
                <a:gd name="T68" fmla="*/ 60 w 1253"/>
                <a:gd name="T69" fmla="*/ 113 h 999"/>
                <a:gd name="T70" fmla="*/ 64 w 1253"/>
                <a:gd name="T71" fmla="*/ 120 h 999"/>
                <a:gd name="T72" fmla="*/ 81 w 1253"/>
                <a:gd name="T73" fmla="*/ 125 h 999"/>
                <a:gd name="T74" fmla="*/ 90 w 1253"/>
                <a:gd name="T75" fmla="*/ 117 h 999"/>
                <a:gd name="T76" fmla="*/ 100 w 1253"/>
                <a:gd name="T77" fmla="*/ 124 h 999"/>
                <a:gd name="T78" fmla="*/ 109 w 1253"/>
                <a:gd name="T79" fmla="*/ 114 h 999"/>
                <a:gd name="T80" fmla="*/ 116 w 1253"/>
                <a:gd name="T81" fmla="*/ 117 h 999"/>
                <a:gd name="T82" fmla="*/ 125 w 1253"/>
                <a:gd name="T83" fmla="*/ 111 h 999"/>
                <a:gd name="T84" fmla="*/ 0 w 1253"/>
                <a:gd name="T85" fmla="*/ 0 h 999"/>
                <a:gd name="T86" fmla="*/ 1253 w 1253"/>
                <a:gd name="T87" fmla="*/ 999 h 999"/>
              </a:gdLst>
              <a:ahLst/>
              <a:cxnLst>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T84" t="T85" r="T86" b="T87"/>
              <a:pathLst>
                <a:path w="1253" h="999">
                  <a:moveTo>
                    <a:pt x="1135" y="742"/>
                  </a:moveTo>
                  <a:cubicBezTo>
                    <a:pt x="1170" y="715"/>
                    <a:pt x="1181" y="703"/>
                    <a:pt x="1200" y="673"/>
                  </a:cubicBezTo>
                  <a:cubicBezTo>
                    <a:pt x="1219" y="643"/>
                    <a:pt x="1249" y="594"/>
                    <a:pt x="1251" y="562"/>
                  </a:cubicBezTo>
                  <a:cubicBezTo>
                    <a:pt x="1253" y="530"/>
                    <a:pt x="1214" y="511"/>
                    <a:pt x="1211" y="479"/>
                  </a:cubicBezTo>
                  <a:cubicBezTo>
                    <a:pt x="1208" y="447"/>
                    <a:pt x="1243" y="392"/>
                    <a:pt x="1234" y="368"/>
                  </a:cubicBezTo>
                  <a:cubicBezTo>
                    <a:pt x="1225" y="344"/>
                    <a:pt x="1175" y="359"/>
                    <a:pt x="1156" y="334"/>
                  </a:cubicBezTo>
                  <a:cubicBezTo>
                    <a:pt x="1137" y="309"/>
                    <a:pt x="1142" y="247"/>
                    <a:pt x="1119" y="218"/>
                  </a:cubicBezTo>
                  <a:cubicBezTo>
                    <a:pt x="1096" y="189"/>
                    <a:pt x="1046" y="183"/>
                    <a:pt x="1020" y="161"/>
                  </a:cubicBezTo>
                  <a:cubicBezTo>
                    <a:pt x="994" y="139"/>
                    <a:pt x="985" y="100"/>
                    <a:pt x="960" y="85"/>
                  </a:cubicBezTo>
                  <a:cubicBezTo>
                    <a:pt x="935" y="70"/>
                    <a:pt x="902" y="86"/>
                    <a:pt x="871" y="73"/>
                  </a:cubicBezTo>
                  <a:cubicBezTo>
                    <a:pt x="840" y="60"/>
                    <a:pt x="805" y="12"/>
                    <a:pt x="774" y="6"/>
                  </a:cubicBezTo>
                  <a:cubicBezTo>
                    <a:pt x="743" y="0"/>
                    <a:pt x="721" y="35"/>
                    <a:pt x="686" y="37"/>
                  </a:cubicBezTo>
                  <a:cubicBezTo>
                    <a:pt x="651" y="39"/>
                    <a:pt x="595" y="13"/>
                    <a:pt x="562" y="15"/>
                  </a:cubicBezTo>
                  <a:cubicBezTo>
                    <a:pt x="529" y="17"/>
                    <a:pt x="521" y="44"/>
                    <a:pt x="490" y="47"/>
                  </a:cubicBezTo>
                  <a:cubicBezTo>
                    <a:pt x="459" y="50"/>
                    <a:pt x="408" y="21"/>
                    <a:pt x="377" y="32"/>
                  </a:cubicBezTo>
                  <a:cubicBezTo>
                    <a:pt x="346" y="43"/>
                    <a:pt x="331" y="98"/>
                    <a:pt x="303" y="116"/>
                  </a:cubicBezTo>
                  <a:cubicBezTo>
                    <a:pt x="275" y="134"/>
                    <a:pt x="234" y="114"/>
                    <a:pt x="209" y="138"/>
                  </a:cubicBezTo>
                  <a:cubicBezTo>
                    <a:pt x="184" y="162"/>
                    <a:pt x="175" y="232"/>
                    <a:pt x="152" y="260"/>
                  </a:cubicBezTo>
                  <a:cubicBezTo>
                    <a:pt x="129" y="288"/>
                    <a:pt x="83" y="283"/>
                    <a:pt x="68" y="306"/>
                  </a:cubicBezTo>
                  <a:cubicBezTo>
                    <a:pt x="53" y="329"/>
                    <a:pt x="59" y="369"/>
                    <a:pt x="59" y="395"/>
                  </a:cubicBezTo>
                  <a:cubicBezTo>
                    <a:pt x="59" y="421"/>
                    <a:pt x="76" y="439"/>
                    <a:pt x="69" y="465"/>
                  </a:cubicBezTo>
                  <a:cubicBezTo>
                    <a:pt x="62" y="491"/>
                    <a:pt x="20" y="519"/>
                    <a:pt x="15" y="554"/>
                  </a:cubicBezTo>
                  <a:cubicBezTo>
                    <a:pt x="10" y="589"/>
                    <a:pt x="43" y="641"/>
                    <a:pt x="41" y="673"/>
                  </a:cubicBezTo>
                  <a:cubicBezTo>
                    <a:pt x="39" y="705"/>
                    <a:pt x="0" y="719"/>
                    <a:pt x="6" y="748"/>
                  </a:cubicBezTo>
                  <a:cubicBezTo>
                    <a:pt x="12" y="777"/>
                    <a:pt x="66" y="817"/>
                    <a:pt x="78" y="849"/>
                  </a:cubicBezTo>
                  <a:cubicBezTo>
                    <a:pt x="90" y="881"/>
                    <a:pt x="61" y="920"/>
                    <a:pt x="76" y="942"/>
                  </a:cubicBezTo>
                  <a:cubicBezTo>
                    <a:pt x="91" y="964"/>
                    <a:pt x="143" y="999"/>
                    <a:pt x="171" y="980"/>
                  </a:cubicBezTo>
                  <a:cubicBezTo>
                    <a:pt x="199" y="961"/>
                    <a:pt x="224" y="843"/>
                    <a:pt x="246" y="831"/>
                  </a:cubicBezTo>
                  <a:cubicBezTo>
                    <a:pt x="268" y="819"/>
                    <a:pt x="296" y="926"/>
                    <a:pt x="302" y="905"/>
                  </a:cubicBezTo>
                  <a:cubicBezTo>
                    <a:pt x="308" y="884"/>
                    <a:pt x="269" y="739"/>
                    <a:pt x="284" y="703"/>
                  </a:cubicBezTo>
                  <a:lnTo>
                    <a:pt x="394" y="686"/>
                  </a:lnTo>
                  <a:lnTo>
                    <a:pt x="424" y="763"/>
                  </a:lnTo>
                  <a:lnTo>
                    <a:pt x="545" y="757"/>
                  </a:lnTo>
                  <a:lnTo>
                    <a:pt x="583" y="803"/>
                  </a:lnTo>
                  <a:lnTo>
                    <a:pt x="732" y="840"/>
                  </a:lnTo>
                  <a:lnTo>
                    <a:pt x="819" y="783"/>
                  </a:lnTo>
                  <a:lnTo>
                    <a:pt x="910" y="831"/>
                  </a:lnTo>
                  <a:cubicBezTo>
                    <a:pt x="938" y="828"/>
                    <a:pt x="963" y="774"/>
                    <a:pt x="986" y="766"/>
                  </a:cubicBezTo>
                  <a:cubicBezTo>
                    <a:pt x="1009" y="758"/>
                    <a:pt x="1025" y="788"/>
                    <a:pt x="1050" y="784"/>
                  </a:cubicBezTo>
                  <a:cubicBezTo>
                    <a:pt x="1075" y="780"/>
                    <a:pt x="1117" y="751"/>
                    <a:pt x="1135" y="742"/>
                  </a:cubicBezTo>
                  <a:close/>
                </a:path>
              </a:pathLst>
            </a:custGeom>
            <a:gradFill rotWithShape="0">
              <a:gsLst>
                <a:gs pos="0">
                  <a:srgbClr val="8B8B8B"/>
                </a:gs>
                <a:gs pos="100000">
                  <a:srgbClr val="585858"/>
                </a:gs>
              </a:gsLst>
              <a:lin ang="5400000" scaled="1"/>
            </a:gradFill>
            <a:ln w="11520">
              <a:solidFill>
                <a:srgbClr val="000000"/>
              </a:solidFill>
              <a:miter lim="800000"/>
              <a:headEnd/>
              <a:tailEnd/>
            </a:ln>
            <a:effectLst>
              <a:outerShdw dist="110983" dir="798901" algn="ctr" rotWithShape="0">
                <a:srgbClr val="000000">
                  <a:alpha val="83009"/>
                </a:srgbClr>
              </a:outerShdw>
            </a:effectLst>
          </p:spPr>
          <p:txBody>
            <a:bodyPr wrap="none" anchor="ctr"/>
            <a:lstStyle/>
            <a:p>
              <a:pPr>
                <a:defRPr/>
              </a:pPr>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linds(horizontal)">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 and Answer Session</a:t>
            </a:r>
            <a:endParaRPr lang="en-US" dirty="0"/>
          </a:p>
        </p:txBody>
      </p:sp>
      <p:pic>
        <p:nvPicPr>
          <p:cNvPr id="7" name="Picture Placeholder 6" descr="questions.jpg"/>
          <p:cNvPicPr>
            <a:picLocks noGrp="1" noChangeAspect="1"/>
          </p:cNvPicPr>
          <p:nvPr>
            <p:ph type="pic" idx="1"/>
          </p:nvPr>
        </p:nvPicPr>
        <p:blipFill>
          <a:blip r:embed="rId3"/>
          <a:srcRect l="1111" r="1111"/>
          <a:stretch>
            <a:fillRect/>
          </a:stretch>
        </p:blipFill>
        <p:spPr/>
      </p:pic>
      <p:sp>
        <p:nvSpPr>
          <p:cNvPr id="6" name="Text Placeholder 5"/>
          <p:cNvSpPr>
            <a:spLocks noGrp="1"/>
          </p:cNvSpPr>
          <p:nvPr>
            <p:ph type="body" sz="half" idx="2"/>
          </p:nvPr>
        </p:nvSpPr>
        <p:spPr/>
        <p:txBody>
          <a:bodyPr/>
          <a:lstStyle/>
          <a:p>
            <a:r>
              <a:rPr lang="en-US" dirty="0" smtClean="0"/>
              <a:t>To ask question, please raise your hand</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Complete Product Available at</a:t>
            </a:r>
            <a:endParaRPr lang="en-US" dirty="0"/>
          </a:p>
        </p:txBody>
      </p:sp>
      <p:sp>
        <p:nvSpPr>
          <p:cNvPr id="4" name="Subtitle 3"/>
          <p:cNvSpPr>
            <a:spLocks noGrp="1"/>
          </p:cNvSpPr>
          <p:nvPr>
            <p:ph type="subTitle" idx="1"/>
          </p:nvPr>
        </p:nvSpPr>
        <p:spPr>
          <a:solidFill>
            <a:schemeClr val="bg1"/>
          </a:solidFill>
        </p:spPr>
        <p:txBody>
          <a:bodyPr/>
          <a:lstStyle/>
          <a:p>
            <a:r>
              <a:rPr lang="en-US" dirty="0" smtClean="0">
                <a:solidFill>
                  <a:schemeClr val="tx1"/>
                </a:solidFill>
                <a:hlinkClick r:id="rId2"/>
              </a:rPr>
              <a:t>www.ISOhelpline.Com</a:t>
            </a:r>
            <a:endParaRPr lang="en-US" dirty="0" smtClean="0">
              <a:solidFill>
                <a:schemeClr val="tx1"/>
              </a:solidFill>
            </a:endParaRPr>
          </a:p>
          <a:p>
            <a:r>
              <a:rPr lang="en-US" dirty="0" smtClean="0">
                <a:solidFill>
                  <a:srgbClr val="FF0000"/>
                </a:solidFill>
              </a:rPr>
              <a:t>mail@isohelpline.com</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Introduction</a:t>
            </a:r>
            <a:endParaRPr lang="en-US" dirty="0"/>
          </a:p>
        </p:txBody>
      </p:sp>
      <p:pic>
        <p:nvPicPr>
          <p:cNvPr id="7" name="Picture Placeholder 6" descr="breaking-the-ice.jpg"/>
          <p:cNvPicPr>
            <a:picLocks noGrp="1" noChangeAspect="1"/>
          </p:cNvPicPr>
          <p:nvPr>
            <p:ph type="pic" idx="1"/>
          </p:nvPr>
        </p:nvPicPr>
        <p:blipFill>
          <a:blip r:embed="rId3"/>
          <a:srcRect t="21812" b="21812"/>
          <a:stretch>
            <a:fillRect/>
          </a:stretch>
        </p:blipFill>
        <p:spPr/>
      </p:pic>
      <p:sp>
        <p:nvSpPr>
          <p:cNvPr id="6" name="Text Placeholder 5"/>
          <p:cNvSpPr>
            <a:spLocks noGrp="1"/>
          </p:cNvSpPr>
          <p:nvPr>
            <p:ph type="body" sz="half" idx="2"/>
          </p:nvPr>
        </p:nvSpPr>
        <p:spPr/>
        <p:txBody>
          <a:bodyPr/>
          <a:lstStyle/>
          <a:p>
            <a:pPr algn="ctr"/>
            <a:r>
              <a:rPr lang="en-US" dirty="0" smtClean="0"/>
              <a:t>Introduce Yourself with some little known facts about you</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Today’s Agenda</a:t>
            </a:r>
            <a:endParaRPr lang="en-US" dirty="0"/>
          </a:p>
        </p:txBody>
      </p:sp>
      <p:sp>
        <p:nvSpPr>
          <p:cNvPr id="5" name="Content Placeholder 4"/>
          <p:cNvSpPr>
            <a:spLocks noGrp="1"/>
          </p:cNvSpPr>
          <p:nvPr>
            <p:ph idx="1"/>
          </p:nvPr>
        </p:nvSpPr>
        <p:spPr/>
        <p:txBody>
          <a:bodyPr/>
          <a:lstStyle/>
          <a:p>
            <a:r>
              <a:rPr lang="en-US" dirty="0" smtClean="0"/>
              <a:t>1. Why EMS / Benefits</a:t>
            </a:r>
          </a:p>
          <a:p>
            <a:r>
              <a:rPr lang="en-US" dirty="0" smtClean="0"/>
              <a:t>2. Introduction to ISO</a:t>
            </a:r>
          </a:p>
          <a:p>
            <a:r>
              <a:rPr lang="en-US" dirty="0" smtClean="0"/>
              <a:t>3</a:t>
            </a:r>
            <a:r>
              <a:rPr lang="en-US" dirty="0" smtClean="0"/>
              <a:t>. </a:t>
            </a:r>
            <a:r>
              <a:rPr lang="en-US" dirty="0" smtClean="0"/>
              <a:t>Emergence of EMS Standards</a:t>
            </a:r>
          </a:p>
          <a:p>
            <a:r>
              <a:rPr lang="en-US" dirty="0" smtClean="0"/>
              <a:t>4</a:t>
            </a:r>
            <a:r>
              <a:rPr lang="en-US" dirty="0" smtClean="0"/>
              <a:t>. </a:t>
            </a:r>
            <a:r>
              <a:rPr lang="en-US" dirty="0" smtClean="0"/>
              <a:t>ISO 14000 Series</a:t>
            </a:r>
          </a:p>
          <a:p>
            <a:r>
              <a:rPr lang="en-US" dirty="0" smtClean="0"/>
              <a:t>5</a:t>
            </a:r>
            <a:r>
              <a:rPr lang="en-US" dirty="0" smtClean="0"/>
              <a:t>. </a:t>
            </a:r>
            <a:r>
              <a:rPr lang="en-US" dirty="0" smtClean="0"/>
              <a:t>ISO 14001 Requirements</a:t>
            </a:r>
          </a:p>
          <a:p>
            <a:r>
              <a:rPr lang="en-US" dirty="0" smtClean="0"/>
              <a:t>6</a:t>
            </a:r>
            <a:r>
              <a:rPr lang="en-US" dirty="0" smtClean="0"/>
              <a:t>. </a:t>
            </a:r>
            <a:r>
              <a:rPr lang="en-US" dirty="0" smtClean="0"/>
              <a:t>Examination</a:t>
            </a:r>
            <a:endParaRPr lang="en-US" dirty="0"/>
          </a:p>
        </p:txBody>
      </p:sp>
      <p:pic>
        <p:nvPicPr>
          <p:cNvPr id="6" name="Picture 5" descr="steps.jpg"/>
          <p:cNvPicPr>
            <a:picLocks noChangeAspect="1"/>
          </p:cNvPicPr>
          <p:nvPr/>
        </p:nvPicPr>
        <p:blipFill>
          <a:blip r:embed="rId3"/>
          <a:stretch>
            <a:fillRect/>
          </a:stretch>
        </p:blipFill>
        <p:spPr>
          <a:xfrm>
            <a:off x="7162800" y="1066800"/>
            <a:ext cx="1733550" cy="22955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never_Give_UP.jpg"/>
          <p:cNvPicPr>
            <a:picLocks noChangeAspect="1"/>
          </p:cNvPicPr>
          <p:nvPr/>
        </p:nvPicPr>
        <p:blipFill>
          <a:blip r:embed="rId3"/>
          <a:stretch>
            <a:fillRect/>
          </a:stretch>
        </p:blipFill>
        <p:spPr>
          <a:xfrm>
            <a:off x="1828800" y="41148"/>
            <a:ext cx="5486400" cy="677570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Why EMS</a:t>
            </a:r>
            <a:endParaRPr lang="en-US" dirty="0"/>
          </a:p>
        </p:txBody>
      </p:sp>
      <p:sp>
        <p:nvSpPr>
          <p:cNvPr id="3" name="Content Placeholder 2"/>
          <p:cNvSpPr>
            <a:spLocks noGrp="1"/>
          </p:cNvSpPr>
          <p:nvPr>
            <p:ph idx="1"/>
          </p:nvPr>
        </p:nvSpPr>
        <p:spPr/>
        <p:txBody>
          <a:bodyPr/>
          <a:lstStyle/>
          <a:p>
            <a:r>
              <a:rPr lang="en-US" dirty="0" smtClean="0"/>
              <a:t>What is environment:</a:t>
            </a:r>
          </a:p>
          <a:p>
            <a:pPr lvl="1"/>
            <a:r>
              <a:rPr lang="en-US" dirty="0" smtClean="0"/>
              <a:t>Surroundings in which an organization operates</a:t>
            </a:r>
          </a:p>
          <a:p>
            <a:pPr lvl="1"/>
            <a:r>
              <a:rPr lang="en-US" dirty="0" smtClean="0"/>
              <a:t>Surroundings include</a:t>
            </a:r>
          </a:p>
          <a:p>
            <a:pPr lvl="2"/>
            <a:r>
              <a:rPr lang="en-US" dirty="0" smtClean="0"/>
              <a:t>Air, Water, land, natural resources, flora, fauna, human and their interaction</a:t>
            </a:r>
          </a:p>
          <a:p>
            <a:pPr lvl="2"/>
            <a:r>
              <a:rPr lang="en-US" dirty="0" smtClean="0"/>
              <a:t>Flora: Plants of a particular country, region or period (time)</a:t>
            </a:r>
          </a:p>
          <a:p>
            <a:pPr lvl="2"/>
            <a:r>
              <a:rPr lang="en-US" dirty="0" smtClean="0"/>
              <a:t>Fauna: Animals of a particular region or period</a:t>
            </a:r>
          </a:p>
          <a:p>
            <a:pPr lvl="1"/>
            <a:r>
              <a:rPr lang="en-US" dirty="0" smtClean="0"/>
              <a:t>Surroundings extend from within the organization to global system</a:t>
            </a:r>
            <a:br>
              <a:rPr lang="en-US" dirty="0" smtClean="0"/>
            </a:b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Why EMS</a:t>
            </a:r>
            <a:endParaRPr lang="en-US" dirty="0"/>
          </a:p>
        </p:txBody>
      </p:sp>
      <p:sp>
        <p:nvSpPr>
          <p:cNvPr id="3" name="Content Placeholder 2"/>
          <p:cNvSpPr>
            <a:spLocks noGrp="1"/>
          </p:cNvSpPr>
          <p:nvPr>
            <p:ph idx="1"/>
          </p:nvPr>
        </p:nvSpPr>
        <p:spPr/>
        <p:txBody>
          <a:bodyPr/>
          <a:lstStyle/>
          <a:p>
            <a:r>
              <a:rPr lang="en-US" dirty="0" smtClean="0"/>
              <a:t>First ask yourself these questions:</a:t>
            </a:r>
          </a:p>
          <a:p>
            <a:pPr lvl="1"/>
            <a:r>
              <a:rPr lang="en-US" dirty="0" smtClean="0"/>
              <a:t>Is your organization required to comply environmental laws and regulation?</a:t>
            </a:r>
          </a:p>
          <a:p>
            <a:pPr lvl="1"/>
            <a:r>
              <a:rPr lang="en-US" dirty="0" smtClean="0"/>
              <a:t>Are you looking at ways to improve your overall environmental performance?</a:t>
            </a:r>
          </a:p>
          <a:p>
            <a:pPr lvl="1"/>
            <a:r>
              <a:rPr lang="en-US" dirty="0" smtClean="0"/>
              <a:t>Is your organizations environmental affairs pose significant liability?</a:t>
            </a:r>
          </a:p>
          <a:p>
            <a:pPr lvl="1"/>
            <a:r>
              <a:rPr lang="en-US" dirty="0" smtClean="0"/>
              <a:t>Are you not taking charge of environmental obligations for lack of time and resources?</a:t>
            </a:r>
          </a:p>
          <a:p>
            <a:pPr lvl="1"/>
            <a:r>
              <a:rPr lang="en-US" dirty="0" smtClean="0"/>
              <a:t>Do you know how to relate environmental objectives to business objectives?</a:t>
            </a:r>
            <a:br>
              <a:rPr lang="en-US" dirty="0" smtClean="0"/>
            </a:b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Why EMS</a:t>
            </a:r>
            <a:endParaRPr lang="en-US" dirty="0"/>
          </a:p>
        </p:txBody>
      </p:sp>
      <p:sp>
        <p:nvSpPr>
          <p:cNvPr id="3" name="Content Placeholder 2"/>
          <p:cNvSpPr>
            <a:spLocks noGrp="1"/>
          </p:cNvSpPr>
          <p:nvPr>
            <p:ph idx="1"/>
          </p:nvPr>
        </p:nvSpPr>
        <p:spPr/>
        <p:txBody>
          <a:bodyPr/>
          <a:lstStyle/>
          <a:p>
            <a:r>
              <a:rPr lang="en-US" dirty="0" smtClean="0"/>
              <a:t>Benefits</a:t>
            </a:r>
          </a:p>
          <a:p>
            <a:pPr lvl="1"/>
            <a:r>
              <a:rPr lang="en-US" dirty="0" smtClean="0"/>
              <a:t>Improved environmental performance</a:t>
            </a:r>
          </a:p>
          <a:p>
            <a:pPr lvl="2"/>
            <a:r>
              <a:rPr lang="en-US" dirty="0" smtClean="0"/>
              <a:t>Prevent pollution instead of managing later</a:t>
            </a:r>
          </a:p>
          <a:p>
            <a:pPr lvl="1"/>
            <a:r>
              <a:rPr lang="en-US" dirty="0" smtClean="0"/>
              <a:t>Reduced liability</a:t>
            </a:r>
          </a:p>
          <a:p>
            <a:pPr lvl="1"/>
            <a:r>
              <a:rPr lang="en-US" dirty="0" smtClean="0"/>
              <a:t>Fever accidents</a:t>
            </a:r>
          </a:p>
          <a:p>
            <a:pPr lvl="1"/>
            <a:r>
              <a:rPr lang="en-US" dirty="0" smtClean="0"/>
              <a:t>Reduced costs</a:t>
            </a:r>
          </a:p>
          <a:p>
            <a:pPr lvl="2"/>
            <a:r>
              <a:rPr lang="en-US" dirty="0" smtClean="0"/>
              <a:t>Prevent spill in the first place than to cleanup</a:t>
            </a:r>
          </a:p>
          <a:p>
            <a:pPr lvl="1"/>
            <a:r>
              <a:rPr lang="en-US" dirty="0" smtClean="0"/>
              <a:t>Improved public image</a:t>
            </a:r>
          </a:p>
          <a:p>
            <a:pPr lvl="2"/>
            <a:r>
              <a:rPr lang="en-US" dirty="0" smtClean="0"/>
              <a:t>Enhanced customer trust</a:t>
            </a:r>
          </a:p>
          <a:p>
            <a:pPr lvl="2"/>
            <a:r>
              <a:rPr lang="en-US" dirty="0" smtClean="0"/>
              <a:t>Competitive advantage</a:t>
            </a:r>
          </a:p>
          <a:p>
            <a:pPr lvl="1"/>
            <a:r>
              <a:rPr lang="en-US" dirty="0" smtClean="0"/>
              <a:t>Better access to capital</a:t>
            </a:r>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Introduction to ISO</a:t>
            </a:r>
            <a:endParaRPr lang="en-US" dirty="0"/>
          </a:p>
        </p:txBody>
      </p:sp>
      <p:sp>
        <p:nvSpPr>
          <p:cNvPr id="3" name="Content Placeholder 2"/>
          <p:cNvSpPr>
            <a:spLocks noGrp="1"/>
          </p:cNvSpPr>
          <p:nvPr>
            <p:ph idx="1"/>
          </p:nvPr>
        </p:nvSpPr>
        <p:spPr/>
        <p:txBody>
          <a:bodyPr/>
          <a:lstStyle/>
          <a:p>
            <a:r>
              <a:rPr lang="en-US" dirty="0" smtClean="0"/>
              <a:t>Name: </a:t>
            </a:r>
          </a:p>
          <a:p>
            <a:pPr lvl="1"/>
            <a:r>
              <a:rPr lang="en-US" dirty="0" smtClean="0"/>
              <a:t>International Organization for Standardization</a:t>
            </a:r>
          </a:p>
          <a:p>
            <a:pPr lvl="1"/>
            <a:r>
              <a:rPr lang="en-US" dirty="0" smtClean="0"/>
              <a:t>Organization de Normalization (Dutch)</a:t>
            </a:r>
          </a:p>
          <a:p>
            <a:pPr lvl="1"/>
            <a:r>
              <a:rPr lang="en-US" dirty="0" smtClean="0"/>
              <a:t>ISO derived from Greek word ISOS meaning equal</a:t>
            </a:r>
          </a:p>
          <a:p>
            <a:r>
              <a:rPr lang="en-US" dirty="0" smtClean="0"/>
              <a:t> Founded in 1946</a:t>
            </a:r>
          </a:p>
          <a:p>
            <a:pPr lvl="1"/>
            <a:r>
              <a:rPr lang="en-US" dirty="0" smtClean="0"/>
              <a:t>Worldwide federation of national standard bodies (Member bodies)</a:t>
            </a:r>
          </a:p>
          <a:p>
            <a:pPr lvl="1"/>
            <a:r>
              <a:rPr lang="en-US" dirty="0" smtClean="0"/>
              <a:t>Standards are developed by Technical Committees</a:t>
            </a:r>
          </a:p>
          <a:p>
            <a:pPr lvl="1"/>
            <a:r>
              <a:rPr lang="en-US" dirty="0" smtClean="0"/>
              <a:t>ISO/TC 207 Environmental Management</a:t>
            </a:r>
          </a:p>
          <a:p>
            <a:pPr lvl="1"/>
            <a:r>
              <a:rPr lang="en-US" dirty="0" smtClean="0"/>
              <a:t>Member Bodies represent in technical committee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Emergence of EMS Standards</a:t>
            </a:r>
            <a:endParaRPr lang="en-US" dirty="0"/>
          </a:p>
        </p:txBody>
      </p:sp>
      <p:sp>
        <p:nvSpPr>
          <p:cNvPr id="3" name="Content Placeholder 2"/>
          <p:cNvSpPr>
            <a:spLocks noGrp="1"/>
          </p:cNvSpPr>
          <p:nvPr>
            <p:ph idx="1"/>
          </p:nvPr>
        </p:nvSpPr>
        <p:spPr/>
        <p:txBody>
          <a:bodyPr/>
          <a:lstStyle/>
          <a:p>
            <a:r>
              <a:rPr lang="en-US" dirty="0" smtClean="0"/>
              <a:t>1987</a:t>
            </a:r>
          </a:p>
          <a:p>
            <a:pPr lvl="1"/>
            <a:r>
              <a:rPr lang="en-US" dirty="0" smtClean="0"/>
              <a:t>QMS Standard ISO 9000 published in 1987</a:t>
            </a:r>
          </a:p>
          <a:p>
            <a:pPr lvl="1"/>
            <a:r>
              <a:rPr lang="en-US" dirty="0" err="1" smtClean="0"/>
              <a:t>Brundtland</a:t>
            </a:r>
            <a:r>
              <a:rPr lang="en-US" dirty="0" smtClean="0"/>
              <a:t> Commission report “Our Common Future” </a:t>
            </a:r>
          </a:p>
          <a:p>
            <a:pPr lvl="2"/>
            <a:r>
              <a:rPr lang="en-US" dirty="0" smtClean="0"/>
              <a:t>World commission on Environment and Development </a:t>
            </a:r>
          </a:p>
          <a:p>
            <a:pPr lvl="2"/>
            <a:r>
              <a:rPr lang="en-US" dirty="0" smtClean="0"/>
              <a:t>called for sustainable development</a:t>
            </a:r>
          </a:p>
          <a:p>
            <a:pPr lvl="2"/>
            <a:r>
              <a:rPr lang="en-US" dirty="0" smtClean="0"/>
              <a:t>Need to balance environment protection and economic growth</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3218</TotalTime>
  <Words>1674</Words>
  <Application>Microsoft Office PowerPoint</Application>
  <PresentationFormat>On-screen Show (4:3)</PresentationFormat>
  <Paragraphs>227</Paragraphs>
  <Slides>16</Slides>
  <Notes>15</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16</vt:i4>
      </vt:variant>
    </vt:vector>
  </HeadingPairs>
  <TitlesOfParts>
    <vt:vector size="17" baseType="lpstr">
      <vt:lpstr>Office Theme</vt:lpstr>
      <vt:lpstr>ISO 14001: 2004 Requirements</vt:lpstr>
      <vt:lpstr>Introduction</vt:lpstr>
      <vt:lpstr>Today’s Agenda</vt:lpstr>
      <vt:lpstr>Slide 4</vt:lpstr>
      <vt:lpstr>1. Why EMS</vt:lpstr>
      <vt:lpstr>1. Why EMS</vt:lpstr>
      <vt:lpstr>1. Why EMS</vt:lpstr>
      <vt:lpstr>2. Introduction to ISO</vt:lpstr>
      <vt:lpstr>3. Emergence of EMS Standards</vt:lpstr>
      <vt:lpstr>3. Emergence of EMS Standards</vt:lpstr>
      <vt:lpstr>3. Emergence of EMS Standards</vt:lpstr>
      <vt:lpstr>3. Introduction to ISO 14000</vt:lpstr>
      <vt:lpstr>4. Introduction to ISO 14000</vt:lpstr>
      <vt:lpstr>Slide 14</vt:lpstr>
      <vt:lpstr>Question and Answer Session</vt:lpstr>
      <vt:lpstr>Complete Product Available at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488</cp:revision>
  <dcterms:created xsi:type="dcterms:W3CDTF">2010-04-29T04:14:24Z</dcterms:created>
  <dcterms:modified xsi:type="dcterms:W3CDTF">2010-05-20T07:43:54Z</dcterms:modified>
</cp:coreProperties>
</file>